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3" r:id="rId2"/>
    <p:sldId id="313" r:id="rId3"/>
    <p:sldId id="312" r:id="rId4"/>
    <p:sldId id="272" r:id="rId5"/>
    <p:sldId id="314" r:id="rId6"/>
    <p:sldId id="273" r:id="rId7"/>
    <p:sldId id="258" r:id="rId8"/>
    <p:sldId id="259" r:id="rId9"/>
    <p:sldId id="269" r:id="rId10"/>
    <p:sldId id="270" r:id="rId11"/>
    <p:sldId id="260" r:id="rId12"/>
    <p:sldId id="263" r:id="rId13"/>
    <p:sldId id="265" r:id="rId14"/>
    <p:sldId id="266" r:id="rId15"/>
    <p:sldId id="267" r:id="rId16"/>
    <p:sldId id="298" r:id="rId17"/>
    <p:sldId id="308" r:id="rId18"/>
    <p:sldId id="307"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5" autoAdjust="0"/>
    <p:restoredTop sz="87570" autoAdjust="0"/>
  </p:normalViewPr>
  <p:slideViewPr>
    <p:cSldViewPr snapToGrid="0">
      <p:cViewPr varScale="1">
        <p:scale>
          <a:sx n="96" d="100"/>
          <a:sy n="96" d="100"/>
        </p:scale>
        <p:origin x="95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F3964-3B69-4FBE-9599-9C22B535EC00}" type="datetimeFigureOut">
              <a:rPr kumimoji="1" lang="ja-JP" altLang="en-US" smtClean="0"/>
              <a:t>2021/9/13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49E02E-FF22-4A57-BDCF-4F69D0177786}" type="slidenum">
              <a:rPr kumimoji="1" lang="ja-JP" altLang="en-US" smtClean="0"/>
              <a:t>‹#›</a:t>
            </a:fld>
            <a:endParaRPr kumimoji="1" lang="ja-JP" altLang="en-US"/>
          </a:p>
        </p:txBody>
      </p:sp>
    </p:spTree>
    <p:extLst>
      <p:ext uri="{BB962C8B-B14F-4D97-AF65-F5344CB8AC3E}">
        <p14:creationId xmlns:p14="http://schemas.microsoft.com/office/powerpoint/2010/main" val="13427474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800"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a:t>
            </a:fld>
            <a:endParaRPr kumimoji="1" lang="ja-JP" altLang="en-US"/>
          </a:p>
        </p:txBody>
      </p:sp>
    </p:spTree>
    <p:extLst>
      <p:ext uri="{BB962C8B-B14F-4D97-AF65-F5344CB8AC3E}">
        <p14:creationId xmlns:p14="http://schemas.microsoft.com/office/powerpoint/2010/main" val="151003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先のアカウント設定画面に戻り、</a:t>
            </a:r>
            <a:r>
              <a:rPr lang="en-US" altLang="ja-JP" sz="1800" dirty="0"/>
              <a:t>Outlook</a:t>
            </a:r>
            <a:r>
              <a:rPr lang="ja-JP" altLang="en-US" sz="1800" dirty="0"/>
              <a:t>のメールに届いている登録番号を入力して「次へ」のボタンをクリックします。</a:t>
            </a:r>
            <a:endParaRPr lang="en-US" altLang="ja-JP" sz="1800" dirty="0"/>
          </a:p>
          <a:p>
            <a:endParaRPr lang="en-US"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10</a:t>
            </a:fld>
            <a:endParaRPr kumimoji="1" lang="ja-JP" altLang="en-US"/>
          </a:p>
        </p:txBody>
      </p:sp>
    </p:spTree>
    <p:extLst>
      <p:ext uri="{BB962C8B-B14F-4D97-AF65-F5344CB8AC3E}">
        <p14:creationId xmlns:p14="http://schemas.microsoft.com/office/powerpoint/2010/main" val="2977675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サーバの設定画面が出ますので、</a:t>
            </a:r>
            <a:r>
              <a:rPr lang="en-US" altLang="ja-JP" sz="1800" dirty="0"/>
              <a:t>1</a:t>
            </a:r>
            <a:r>
              <a:rPr lang="ja-JP" altLang="en-US" sz="1800" dirty="0"/>
              <a:t>番目の「サーバの設定をする」を選んでください。</a:t>
            </a:r>
            <a:endParaRPr lang="en-US" altLang="ja-JP" sz="1800" dirty="0"/>
          </a:p>
          <a:p>
            <a:endParaRPr lang="en-US"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11</a:t>
            </a:fld>
            <a:endParaRPr kumimoji="1" lang="ja-JP" altLang="en-US"/>
          </a:p>
        </p:txBody>
      </p:sp>
    </p:spTree>
    <p:extLst>
      <p:ext uri="{BB962C8B-B14F-4D97-AF65-F5344CB8AC3E}">
        <p14:creationId xmlns:p14="http://schemas.microsoft.com/office/powerpoint/2010/main" val="142886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240"/>
            <a:r>
              <a:rPr lang="ja-JP" altLang="en-US" sz="1800" dirty="0"/>
              <a:t>続いて</a:t>
            </a:r>
            <a:r>
              <a:rPr lang="en-US" altLang="ja-JP" sz="1800" dirty="0"/>
              <a:t>URL</a:t>
            </a:r>
            <a:r>
              <a:rPr lang="ja-JP" altLang="en-US" sz="1800" dirty="0"/>
              <a:t>を入力する画面が出ますが、ここには</a:t>
            </a:r>
            <a:r>
              <a:rPr lang="en-US" altLang="ja-JP" sz="1800" dirty="0"/>
              <a:t>respon.apu.ac.jp</a:t>
            </a:r>
            <a:r>
              <a:rPr lang="ja-JP" altLang="en-US" sz="1800" dirty="0"/>
              <a:t>を入力し、次へを押してください。</a:t>
            </a:r>
            <a:endParaRPr lang="en-US" altLang="ja-JP" sz="1800" dirty="0"/>
          </a:p>
          <a:p>
            <a:pPr defTabSz="946240"/>
            <a:endParaRPr lang="en-US"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12</a:t>
            </a:fld>
            <a:endParaRPr kumimoji="1" lang="ja-JP" altLang="en-US"/>
          </a:p>
        </p:txBody>
      </p:sp>
    </p:spTree>
    <p:extLst>
      <p:ext uri="{BB962C8B-B14F-4D97-AF65-F5344CB8AC3E}">
        <p14:creationId xmlns:p14="http://schemas.microsoft.com/office/powerpoint/2010/main" val="454737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その後は、</a:t>
            </a:r>
            <a:r>
              <a:rPr lang="en-US" altLang="ja-JP" sz="1800" dirty="0"/>
              <a:t>Microsoft365</a:t>
            </a:r>
            <a:r>
              <a:rPr lang="ja-JP" altLang="en-US" sz="1800" dirty="0"/>
              <a:t>のログイン画面が出るので学内のアカウント</a:t>
            </a:r>
            <a:r>
              <a:rPr lang="en-US" altLang="ja-JP" sz="1800" dirty="0"/>
              <a:t>(</a:t>
            </a:r>
            <a:r>
              <a:rPr lang="ja-JP" altLang="en-US" sz="1800" dirty="0"/>
              <a:t>メールアドレス</a:t>
            </a:r>
            <a:r>
              <a:rPr lang="en-US" altLang="ja-JP" sz="1800" dirty="0"/>
              <a:t>)</a:t>
            </a:r>
            <a:r>
              <a:rPr lang="ja-JP" altLang="en-US" sz="1800" dirty="0"/>
              <a:t>とパスワードを入力し、ログインします。</a:t>
            </a:r>
            <a:endParaRPr lang="en-US" altLang="ja-JP" sz="1800" dirty="0"/>
          </a:p>
          <a:p>
            <a:endParaRPr lang="en-US" altLang="ja-JP"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13</a:t>
            </a:fld>
            <a:endParaRPr kumimoji="1" lang="ja-JP" altLang="en-US"/>
          </a:p>
        </p:txBody>
      </p:sp>
    </p:spTree>
    <p:extLst>
      <p:ext uri="{BB962C8B-B14F-4D97-AF65-F5344CB8AC3E}">
        <p14:creationId xmlns:p14="http://schemas.microsoft.com/office/powerpoint/2010/main" val="3496735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最後に登録を押すと作業は終了です。</a:t>
            </a:r>
            <a:endParaRPr lang="en-US" sz="1800"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14</a:t>
            </a:fld>
            <a:endParaRPr kumimoji="1" lang="ja-JP" altLang="en-US"/>
          </a:p>
        </p:txBody>
      </p:sp>
    </p:spTree>
    <p:extLst>
      <p:ext uri="{BB962C8B-B14F-4D97-AF65-F5344CB8AC3E}">
        <p14:creationId xmlns:p14="http://schemas.microsoft.com/office/powerpoint/2010/main" val="1213479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err="1"/>
              <a:t>respon</a:t>
            </a:r>
            <a:r>
              <a:rPr lang="ja-JP" altLang="en-US" sz="1800" dirty="0"/>
              <a:t>のトップ画面が</a:t>
            </a:r>
            <a:r>
              <a:rPr lang="en-US" altLang="ja-JP" sz="1800" dirty="0"/>
              <a:t>APU</a:t>
            </a:r>
            <a:r>
              <a:rPr lang="ja-JP" altLang="en-US" sz="1800" dirty="0"/>
              <a:t>になっていれば問題ありません。</a:t>
            </a:r>
            <a:endParaRPr lang="en-US" altLang="ja-JP" sz="1800" dirty="0"/>
          </a:p>
          <a:p>
            <a:endParaRPr lang="en-US"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15</a:t>
            </a:fld>
            <a:endParaRPr kumimoji="1" lang="ja-JP" altLang="en-US"/>
          </a:p>
        </p:txBody>
      </p:sp>
    </p:spTree>
    <p:extLst>
      <p:ext uri="{BB962C8B-B14F-4D97-AF65-F5344CB8AC3E}">
        <p14:creationId xmlns:p14="http://schemas.microsoft.com/office/powerpoint/2010/main" val="2658393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それでは、これから実際皆さんに出席カードを提出して頂きたいと思います。まずは、</a:t>
            </a:r>
            <a:r>
              <a:rPr lang="en-US" altLang="ja-JP" sz="1800" dirty="0" err="1"/>
              <a:t>respon</a:t>
            </a:r>
            <a:r>
              <a:rPr lang="ja-JP" altLang="en-US" sz="1800" dirty="0"/>
              <a:t>を起動してください。</a:t>
            </a:r>
            <a:endParaRPr lang="en-US" altLang="ja-JP" sz="1800" dirty="0"/>
          </a:p>
          <a:p>
            <a:endParaRPr lang="en-US"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16</a:t>
            </a:fld>
            <a:endParaRPr kumimoji="1" lang="ja-JP" altLang="en-US"/>
          </a:p>
        </p:txBody>
      </p:sp>
    </p:spTree>
    <p:extLst>
      <p:ext uri="{BB962C8B-B14F-4D97-AF65-F5344CB8AC3E}">
        <p14:creationId xmlns:p14="http://schemas.microsoft.com/office/powerpoint/2010/main" val="2124659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黒板に記載している番号を入力し、</a:t>
            </a:r>
            <a:r>
              <a:rPr lang="en-US" altLang="ja-JP" sz="1800" dirty="0"/>
              <a:t>GO</a:t>
            </a:r>
            <a:r>
              <a:rPr lang="ja-JP" altLang="en-US" sz="1800" dirty="0"/>
              <a:t>ボタンをおしてください。スマートフォン利用者は、</a:t>
            </a:r>
            <a:r>
              <a:rPr lang="en-US" sz="1800" dirty="0" err="1"/>
              <a:t>最後に</a:t>
            </a:r>
            <a:r>
              <a:rPr lang="en-US" sz="1800" dirty="0"/>
              <a:t>「</a:t>
            </a:r>
            <a:r>
              <a:rPr lang="ja-JP" altLang="en-US" sz="1800" dirty="0"/>
              <a:t>提出</a:t>
            </a:r>
            <a:r>
              <a:rPr lang="en-US" sz="1800" dirty="0"/>
              <a:t>」</a:t>
            </a:r>
            <a:r>
              <a:rPr lang="ja-JP" altLang="en-US" sz="1800" dirty="0"/>
              <a:t>を押し</a:t>
            </a:r>
            <a:r>
              <a:rPr lang="en-US" sz="1800" dirty="0" err="1"/>
              <a:t>忘れないように</a:t>
            </a:r>
            <a:r>
              <a:rPr lang="ja-JP" altLang="en-US" sz="1800" dirty="0"/>
              <a:t>ご注意ください。</a:t>
            </a:r>
            <a:endParaRPr lang="en-US" sz="1800" dirty="0"/>
          </a:p>
          <a:p>
            <a:endParaRPr lang="en-US"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17</a:t>
            </a:fld>
            <a:endParaRPr kumimoji="1" lang="ja-JP" altLang="en-US"/>
          </a:p>
        </p:txBody>
      </p:sp>
    </p:spTree>
    <p:extLst>
      <p:ext uri="{BB962C8B-B14F-4D97-AF65-F5344CB8AC3E}">
        <p14:creationId xmlns:p14="http://schemas.microsoft.com/office/powerpoint/2010/main" val="544316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今日は出席カードを皆さんに提出して頂きましたが、</a:t>
            </a:r>
            <a:r>
              <a:rPr lang="en-US" altLang="ja-JP" sz="1800" dirty="0" err="1"/>
              <a:t>respon</a:t>
            </a:r>
            <a:r>
              <a:rPr lang="ja-JP" altLang="en-US" sz="1800" dirty="0"/>
              <a:t>は出席機能だけでなく、多様な場面で活用しています。たとえば授業中のクイズへの回答ですが、教員によってはこれを授業中の発言ポイントとして皆さんの成績に加算する場合もありますので積極的にご参加ください。またアンケートについては、教員の操作によりリアルタイムでアンケート結果をグラフで見ることも可能です。最後に、授業に関するコメント及び質問などは、教員が回答内容を確認し、次の授業で答えてくれる場合もあります。</a:t>
            </a:r>
            <a:endParaRPr lang="en-US" altLang="ja-JP" sz="1800" dirty="0"/>
          </a:p>
          <a:p>
            <a:endParaRPr lang="en-US" altLang="ja-JP" sz="1800" dirty="0"/>
          </a:p>
          <a:p>
            <a:endParaRPr lang="en-US" altLang="ja-JP" sz="1800" dirty="0"/>
          </a:p>
          <a:p>
            <a:endParaRPr lang="en-US" altLang="ja-JP" sz="1800" dirty="0"/>
          </a:p>
          <a:p>
            <a:endParaRPr lang="en-US" altLang="ja-JP" sz="2000" dirty="0"/>
          </a:p>
          <a:p>
            <a:endParaRPr lang="en-US" altLang="ja-JP" sz="2000" dirty="0"/>
          </a:p>
          <a:p>
            <a:endParaRPr lang="en-US" altLang="ja-JP"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18</a:t>
            </a:fld>
            <a:endParaRPr kumimoji="1" lang="ja-JP" altLang="en-US"/>
          </a:p>
        </p:txBody>
      </p:sp>
    </p:spTree>
    <p:extLst>
      <p:ext uri="{BB962C8B-B14F-4D97-AF65-F5344CB8AC3E}">
        <p14:creationId xmlns:p14="http://schemas.microsoft.com/office/powerpoint/2010/main" val="3186190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800" dirty="0"/>
              <a:t>APU</a:t>
            </a:r>
            <a:r>
              <a:rPr lang="ja-JP" altLang="en-US" sz="1800" dirty="0"/>
              <a:t>では、皆さんの学びを支援するためのツールとして、</a:t>
            </a:r>
            <a:r>
              <a:rPr lang="en-US" altLang="ja-JP" sz="1800" dirty="0" err="1"/>
              <a:t>manaba</a:t>
            </a:r>
            <a:r>
              <a:rPr lang="ja-JP" altLang="en-US" sz="1800" dirty="0"/>
              <a:t>および</a:t>
            </a:r>
            <a:r>
              <a:rPr lang="en-US" altLang="ja-JP" sz="1800" dirty="0" err="1"/>
              <a:t>repson</a:t>
            </a:r>
            <a:r>
              <a:rPr lang="ja-JP" altLang="en-US" sz="1800" dirty="0"/>
              <a:t>を活用しています。</a:t>
            </a:r>
            <a:r>
              <a:rPr lang="ja-JP" altLang="en-US" sz="1900" dirty="0"/>
              <a:t>インターネットを利用し、パソコンやタブレット端末、スマートフォンからいつでも、どこからでもアクセスすることが可能です。本日は、皆さんが入学し、実際どのような場面で二つのシステムを使うかについて説明をしていきます。</a:t>
            </a:r>
            <a:endParaRPr lang="en-US" altLang="ja-JP" sz="1800" dirty="0"/>
          </a:p>
          <a:p>
            <a:endParaRPr lang="en-US" altLang="ja-JP" sz="1900" dirty="0"/>
          </a:p>
          <a:p>
            <a:endParaRPr lang="en-US" altLang="ja-JP" sz="1800" dirty="0"/>
          </a:p>
          <a:p>
            <a:endParaRPr lang="en-US" altLang="ja-JP" sz="1800" dirty="0"/>
          </a:p>
          <a:p>
            <a:endParaRPr lang="en-US" altLang="ja-JP" b="0" dirty="0"/>
          </a:p>
          <a:p>
            <a:endParaRPr lang="en-US" altLang="ja-JP" b="0" dirty="0"/>
          </a:p>
          <a:p>
            <a:endParaRPr lang="en-US" altLang="ja-JP" b="0" dirty="0"/>
          </a:p>
          <a:p>
            <a:endParaRPr lang="en-US" altLang="ja-JP" b="0" dirty="0"/>
          </a:p>
        </p:txBody>
      </p:sp>
      <p:sp>
        <p:nvSpPr>
          <p:cNvPr id="4" name="Slide Number Placeholder 3"/>
          <p:cNvSpPr>
            <a:spLocks noGrp="1"/>
          </p:cNvSpPr>
          <p:nvPr>
            <p:ph type="sldNum" sz="quarter" idx="10"/>
          </p:nvPr>
        </p:nvSpPr>
        <p:spPr/>
        <p:txBody>
          <a:bodyPr/>
          <a:lstStyle/>
          <a:p>
            <a:fld id="{AC325A75-4FF6-4EC3-9BFF-D6DB552A8626}" type="slidenum">
              <a:rPr kumimoji="1" lang="ja-JP" altLang="en-US" smtClean="0"/>
              <a:t>2</a:t>
            </a:fld>
            <a:endParaRPr kumimoji="1" lang="ja-JP" altLang="en-US"/>
          </a:p>
        </p:txBody>
      </p:sp>
    </p:spTree>
    <p:extLst>
      <p:ext uri="{BB962C8B-B14F-4D97-AF65-F5344CB8AC3E}">
        <p14:creationId xmlns:p14="http://schemas.microsoft.com/office/powerpoint/2010/main" val="49579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322"/>
            <a:r>
              <a:rPr lang="en-US" altLang="ja-JP" sz="1800" dirty="0" err="1">
                <a:latin typeface="ＭＳ Ｐゴシック 本文"/>
              </a:rPr>
              <a:t>manaba</a:t>
            </a:r>
            <a:r>
              <a:rPr lang="ja-JP" altLang="en-US" sz="1800" dirty="0">
                <a:latin typeface="ＭＳ Ｐゴシック 本文"/>
              </a:rPr>
              <a:t>の説明はここまでです。次に</a:t>
            </a:r>
            <a:r>
              <a:rPr lang="en-US" altLang="ja-JP" sz="1800" dirty="0" err="1">
                <a:latin typeface="ＭＳ Ｐゴシック 本文"/>
              </a:rPr>
              <a:t>respon</a:t>
            </a:r>
            <a:r>
              <a:rPr lang="ja-JP" altLang="en-US" sz="1800" dirty="0">
                <a:latin typeface="ＭＳ Ｐゴシック 本文"/>
              </a:rPr>
              <a:t>についてご説明します。</a:t>
            </a:r>
            <a:r>
              <a:rPr lang="en-US" altLang="ja-JP" sz="1800" dirty="0" err="1">
                <a:latin typeface="ＭＳ Ｐゴシック 本文"/>
              </a:rPr>
              <a:t>respon</a:t>
            </a:r>
            <a:r>
              <a:rPr lang="ja-JP" altLang="en-US" sz="1800" dirty="0">
                <a:latin typeface="ＭＳ Ｐゴシック 本文"/>
              </a:rPr>
              <a:t>では、出席カードをオンライン上で提出したり、授業中に実施されるクイズに回答することができます。また、アンケートに回答したり、授業に関する質問又はコメントを送信することも可能です。</a:t>
            </a:r>
            <a:endParaRPr lang="en-US" altLang="ja-JP" sz="1800" dirty="0">
              <a:latin typeface="ＭＳ Ｐゴシック 本文"/>
            </a:endParaRPr>
          </a:p>
          <a:p>
            <a:pPr defTabSz="946322"/>
            <a:endParaRPr lang="en-US" altLang="ja-JP" sz="1800" dirty="0">
              <a:latin typeface="ＭＳ Ｐゴシック 本文"/>
            </a:endParaRPr>
          </a:p>
          <a:p>
            <a:endParaRPr lang="en-US" altLang="ja-JP" sz="1800" dirty="0">
              <a:latin typeface="ＭＳ Ｐゴシック 本文"/>
            </a:endParaRPr>
          </a:p>
          <a:p>
            <a:pPr defTabSz="946322"/>
            <a:endParaRPr lang="en-US" altLang="ja-JP" dirty="0"/>
          </a:p>
        </p:txBody>
      </p:sp>
      <p:sp>
        <p:nvSpPr>
          <p:cNvPr id="4" name="Slide Number Placeholder 3"/>
          <p:cNvSpPr>
            <a:spLocks noGrp="1"/>
          </p:cNvSpPr>
          <p:nvPr>
            <p:ph type="sldNum" sz="quarter" idx="10"/>
          </p:nvPr>
        </p:nvSpPr>
        <p:spPr/>
        <p:txBody>
          <a:bodyPr/>
          <a:lstStyle/>
          <a:p>
            <a:fld id="{AC325A75-4FF6-4EC3-9BFF-D6DB552A8626}" type="slidenum">
              <a:rPr kumimoji="1" lang="ja-JP" altLang="en-US" smtClean="0"/>
              <a:t>3</a:t>
            </a:fld>
            <a:endParaRPr kumimoji="1" lang="ja-JP" altLang="en-US"/>
          </a:p>
        </p:txBody>
      </p:sp>
    </p:spTree>
    <p:extLst>
      <p:ext uri="{BB962C8B-B14F-4D97-AF65-F5344CB8AC3E}">
        <p14:creationId xmlns:p14="http://schemas.microsoft.com/office/powerpoint/2010/main" val="250760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まず、インストール方法ですが、</a:t>
            </a:r>
            <a:r>
              <a:rPr lang="en-US" altLang="ja-JP" sz="1800" dirty="0" err="1"/>
              <a:t>Iphone</a:t>
            </a:r>
            <a:r>
              <a:rPr lang="en-US" altLang="ja-JP" sz="1800" dirty="0"/>
              <a:t>/</a:t>
            </a:r>
            <a:r>
              <a:rPr lang="en-US" altLang="ja-JP" sz="1800" dirty="0" err="1"/>
              <a:t>Ipad</a:t>
            </a:r>
            <a:r>
              <a:rPr lang="ja-JP" altLang="en-US" sz="1800" dirty="0"/>
              <a:t>の方は、</a:t>
            </a:r>
            <a:r>
              <a:rPr lang="en-US" altLang="ja-JP" sz="1800" dirty="0"/>
              <a:t>App</a:t>
            </a:r>
            <a:r>
              <a:rPr lang="ja-JP" altLang="en-US" sz="1800" dirty="0"/>
              <a:t> </a:t>
            </a:r>
            <a:r>
              <a:rPr lang="en-US" altLang="ja-JP" sz="1800" dirty="0"/>
              <a:t>Store</a:t>
            </a:r>
            <a:r>
              <a:rPr lang="ja-JP" altLang="en-US" sz="1800" dirty="0"/>
              <a:t>で「</a:t>
            </a:r>
            <a:r>
              <a:rPr lang="en-US" altLang="ja-JP" sz="1800" dirty="0" err="1"/>
              <a:t>respon</a:t>
            </a:r>
            <a:r>
              <a:rPr lang="ja-JP" altLang="en-US" sz="1800" dirty="0"/>
              <a:t>」を、</a:t>
            </a:r>
            <a:r>
              <a:rPr lang="en-US" altLang="ja-JP" sz="1800" dirty="0"/>
              <a:t>Android</a:t>
            </a:r>
            <a:r>
              <a:rPr lang="ja-JP" altLang="en-US" sz="1800" dirty="0"/>
              <a:t>の方は、</a:t>
            </a:r>
            <a:r>
              <a:rPr lang="en-US" altLang="ja-JP" sz="1800" dirty="0"/>
              <a:t>Google</a:t>
            </a:r>
            <a:r>
              <a:rPr lang="ja-JP" altLang="en-US" sz="1800" dirty="0"/>
              <a:t> </a:t>
            </a:r>
            <a:r>
              <a:rPr lang="en-US" altLang="ja-JP" sz="1800" dirty="0"/>
              <a:t>Play</a:t>
            </a:r>
            <a:r>
              <a:rPr lang="ja-JP" altLang="en-US" sz="1800" dirty="0"/>
              <a:t>で「アプリ」を選んでから「</a:t>
            </a:r>
            <a:r>
              <a:rPr lang="en-US" altLang="ja-JP" sz="1800" dirty="0" err="1"/>
              <a:t>respon</a:t>
            </a:r>
            <a:r>
              <a:rPr lang="ja-JP" altLang="en-US" sz="1800" dirty="0"/>
              <a:t>」で検索ください。スマートフォンまたはタブレットをお持ちではない場合は、パソコンで</a:t>
            </a:r>
            <a:r>
              <a:rPr lang="en-US" altLang="ja-JP" sz="1800" dirty="0" err="1"/>
              <a:t>manaba</a:t>
            </a:r>
            <a:r>
              <a:rPr lang="ja-JP" altLang="en-US" sz="1800" dirty="0"/>
              <a:t>にログインすれば</a:t>
            </a:r>
            <a:r>
              <a:rPr lang="en-US" altLang="ja-JP" sz="1800" dirty="0" err="1"/>
              <a:t>respon</a:t>
            </a:r>
            <a:r>
              <a:rPr lang="ja-JP" altLang="en-US" sz="1800" dirty="0"/>
              <a:t>が使えます。パソコンの場合、初期設定は不要です。また、</a:t>
            </a:r>
            <a:r>
              <a:rPr lang="en-US" altLang="ja-JP" sz="1800" dirty="0"/>
              <a:t>App</a:t>
            </a:r>
            <a:r>
              <a:rPr lang="ja-JP" altLang="en-US" sz="1800" dirty="0"/>
              <a:t> </a:t>
            </a:r>
            <a:r>
              <a:rPr lang="en-US" altLang="ja-JP" sz="1800" dirty="0"/>
              <a:t>Store</a:t>
            </a:r>
            <a:r>
              <a:rPr lang="ja-JP" altLang="en-US" sz="1800" dirty="0" err="1"/>
              <a:t>、</a:t>
            </a:r>
            <a:r>
              <a:rPr lang="en-US" altLang="ja-JP" sz="1800" dirty="0"/>
              <a:t>Google</a:t>
            </a:r>
            <a:r>
              <a:rPr lang="ja-JP" altLang="en-US" sz="1800" dirty="0"/>
              <a:t> </a:t>
            </a:r>
            <a:r>
              <a:rPr lang="en-US" altLang="ja-JP" sz="1800" dirty="0"/>
              <a:t>Play</a:t>
            </a:r>
            <a:r>
              <a:rPr lang="ja-JP" altLang="en-US" sz="1800" dirty="0"/>
              <a:t>共に日本のアカウントでしかダウンロードができません。アカウントがない方は、まず説明だけ聞いてください。</a:t>
            </a:r>
            <a:endParaRPr lang="en-US" altLang="ja-JP" sz="1800" dirty="0"/>
          </a:p>
          <a:p>
            <a:endParaRPr lang="en-US" altLang="ja-JP" sz="1800" dirty="0"/>
          </a:p>
          <a:p>
            <a:endParaRPr lang="en-US" altLang="ja-JP"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4</a:t>
            </a:fld>
            <a:endParaRPr kumimoji="1" lang="ja-JP" altLang="en-US"/>
          </a:p>
        </p:txBody>
      </p:sp>
    </p:spTree>
    <p:extLst>
      <p:ext uri="{BB962C8B-B14F-4D97-AF65-F5344CB8AC3E}">
        <p14:creationId xmlns:p14="http://schemas.microsoft.com/office/powerpoint/2010/main" val="2691215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defTabSz="946322">
              <a:defRPr/>
            </a:pPr>
            <a:endParaRPr lang="en-US" altLang="ja-JP" dirty="0">
              <a:latin typeface="Calibri (본문)"/>
            </a:endParaRPr>
          </a:p>
        </p:txBody>
      </p:sp>
    </p:spTree>
    <p:extLst>
      <p:ext uri="{BB962C8B-B14F-4D97-AF65-F5344CB8AC3E}">
        <p14:creationId xmlns:p14="http://schemas.microsoft.com/office/powerpoint/2010/main" val="284236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6</a:t>
            </a:fld>
            <a:endParaRPr kumimoji="1" lang="ja-JP" altLang="en-US"/>
          </a:p>
        </p:txBody>
      </p:sp>
    </p:spTree>
    <p:extLst>
      <p:ext uri="{BB962C8B-B14F-4D97-AF65-F5344CB8AC3E}">
        <p14:creationId xmlns:p14="http://schemas.microsoft.com/office/powerpoint/2010/main" val="5434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無事にアプリをダウンロードできた方は起動し、右下の歯車の形をした「設定」をクリックしてください。</a:t>
            </a:r>
            <a:endParaRPr lang="en-US" sz="1800"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7</a:t>
            </a:fld>
            <a:endParaRPr kumimoji="1" lang="ja-JP" altLang="en-US"/>
          </a:p>
        </p:txBody>
      </p:sp>
    </p:spTree>
    <p:extLst>
      <p:ext uri="{BB962C8B-B14F-4D97-AF65-F5344CB8AC3E}">
        <p14:creationId xmlns:p14="http://schemas.microsoft.com/office/powerpoint/2010/main" val="2422362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800" dirty="0"/>
              <a:t>するとアカウント設定画面に移るので、先ず皆さんの学内</a:t>
            </a:r>
            <a:r>
              <a:rPr lang="en-US" altLang="ja-JP" sz="1800" dirty="0"/>
              <a:t>APU</a:t>
            </a:r>
            <a:r>
              <a:rPr lang="ja-JP" altLang="en-US" sz="1800" dirty="0"/>
              <a:t>メールアドレスをこちらに入力してください。アカウント通知書に記載されている</a:t>
            </a:r>
            <a:r>
              <a:rPr lang="en-US" altLang="ja-JP" sz="1800" dirty="0"/>
              <a:t>ID</a:t>
            </a:r>
            <a:r>
              <a:rPr lang="ja-JP" altLang="en-US" sz="1800" dirty="0"/>
              <a:t>に＠</a:t>
            </a:r>
            <a:r>
              <a:rPr lang="en-US" altLang="ja-JP" sz="1800" dirty="0"/>
              <a:t>apu.ac.jp</a:t>
            </a:r>
            <a:r>
              <a:rPr lang="ja-JP" altLang="en-US" sz="1800" dirty="0"/>
              <a:t>を追加すると学内メールアドレスになります。その次は、規約に同意して送信をクリックします。</a:t>
            </a:r>
            <a:endParaRPr lang="en-US" sz="1800"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8</a:t>
            </a:fld>
            <a:endParaRPr kumimoji="1" lang="ja-JP" altLang="en-US"/>
          </a:p>
        </p:txBody>
      </p:sp>
    </p:spTree>
    <p:extLst>
      <p:ext uri="{BB962C8B-B14F-4D97-AF65-F5344CB8AC3E}">
        <p14:creationId xmlns:p14="http://schemas.microsoft.com/office/powerpoint/2010/main" val="1073673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dirty="0"/>
              <a:t>Outlook</a:t>
            </a:r>
            <a:r>
              <a:rPr lang="ja-JP" altLang="en-US" sz="1800" dirty="0"/>
              <a:t>メールに登録番号が届きますので、ご確認ください。</a:t>
            </a:r>
            <a:endParaRPr lang="en-US" altLang="ja-JP" sz="1800" dirty="0"/>
          </a:p>
          <a:p>
            <a:endParaRPr lang="en-US" altLang="ja-JP" dirty="0"/>
          </a:p>
        </p:txBody>
      </p:sp>
      <p:sp>
        <p:nvSpPr>
          <p:cNvPr id="4" name="スライド番号プレースホルダー 3"/>
          <p:cNvSpPr>
            <a:spLocks noGrp="1"/>
          </p:cNvSpPr>
          <p:nvPr>
            <p:ph type="sldNum" sz="quarter" idx="10"/>
          </p:nvPr>
        </p:nvSpPr>
        <p:spPr/>
        <p:txBody>
          <a:bodyPr/>
          <a:lstStyle/>
          <a:p>
            <a:fld id="{AC325A75-4FF6-4EC3-9BFF-D6DB552A8626}" type="slidenum">
              <a:rPr kumimoji="1" lang="ja-JP" altLang="en-US" smtClean="0"/>
              <a:t>9</a:t>
            </a:fld>
            <a:endParaRPr kumimoji="1" lang="ja-JP" altLang="en-US"/>
          </a:p>
        </p:txBody>
      </p:sp>
    </p:spTree>
    <p:extLst>
      <p:ext uri="{BB962C8B-B14F-4D97-AF65-F5344CB8AC3E}">
        <p14:creationId xmlns:p14="http://schemas.microsoft.com/office/powerpoint/2010/main" val="203796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277C3A-E2B7-4537-9D38-977F3BF77FC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204D24-B42F-494B-B023-313D47F94B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F0ED834-8A0C-42B0-95BB-5FB25F87C5AD}"/>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64CAB584-37C8-475C-92A5-A69590906C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1F83ACE-318B-438B-9D01-18067DE931ED}"/>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82416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7B959D-FAE8-4833-A324-9F64CF3A82B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969DCF-2ED5-4E2C-8D8A-61534E97C04C}"/>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D82DC92-A406-4C6B-AD61-D14C601A2043}"/>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8E44716C-10DD-4344-A67A-E6D02020303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8EA85A-B304-47DD-929F-C1BBFB3CAB46}"/>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720710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7AC4F8C-0BDF-4171-8428-735E4D8BF26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2FC074-4A52-4741-9AB5-BCC78B963EE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ED1A03-947C-4B3A-9C7D-251BF1709587}"/>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48F04EDF-5C0C-4582-B058-5F3C9B8C287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F3D2899-6C18-488B-ADF4-FDBEEA897FBE}"/>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32845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81CB18-33A6-4478-891C-AF543BBD26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287C46C-7D1D-45AC-B3D5-9E780EF66FD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E549EF-6BED-4F2E-AD9E-D9F8D2F21171}"/>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E5FAC7CB-80FA-4FCF-9315-603F3E10A3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CDDBE0-9BED-4E19-895C-F61ACACD3B4C}"/>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34364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9D6B4C-ED51-4993-83FB-A0E3F1C1C14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B2CEA5-70FC-4103-B8B8-2C137440D6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16375F5-3CCD-439F-9DCD-23A6F4C9BDD8}"/>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B9D49F64-4B3F-4161-9BDE-B554285728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1E05405-82F1-4227-BA9F-DEF614985AA0}"/>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388605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FBD43-F6E8-4A64-BAA2-10E31FC8377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9FB5D5-A0D1-466C-A6B4-DB709D041E9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9DD8EB9-4EDA-48FF-A4A5-0EC81B34724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47C2178-863D-4187-97E2-C1D5C223CA61}"/>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6" name="フッター プレースホルダー 5">
            <a:extLst>
              <a:ext uri="{FF2B5EF4-FFF2-40B4-BE49-F238E27FC236}">
                <a16:creationId xmlns:a16="http://schemas.microsoft.com/office/drawing/2014/main" id="{EC01B83F-1C06-4FB9-8CB2-26E523E0C92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F776819-37C9-4D48-AA56-B04BFD50A690}"/>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273905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87DB8-A35C-469B-8238-DE05D2345B7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32510DA-18CF-4720-8623-24835B0586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86A837B-61E7-43A8-8CEA-A58B9A99122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B74EB91-BCDE-40FD-9CAE-BA93D01D1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0043C18-9A1F-4658-AEF5-10FAC47B6C1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CD29C8D-FF80-46EC-B4DD-F2375C6F22C3}"/>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8" name="フッター プレースホルダー 7">
            <a:extLst>
              <a:ext uri="{FF2B5EF4-FFF2-40B4-BE49-F238E27FC236}">
                <a16:creationId xmlns:a16="http://schemas.microsoft.com/office/drawing/2014/main" id="{251A9E83-FCCE-4C59-B77A-FD9F866E202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6CE05FE-78AF-4B56-A2D6-ADF6B524FC68}"/>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86177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56518-37C8-4E3E-95EA-5AB3A547D65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7FD1B36-C5A0-4A37-B6D7-64C45A7E1947}"/>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4" name="フッター プレースホルダー 3">
            <a:extLst>
              <a:ext uri="{FF2B5EF4-FFF2-40B4-BE49-F238E27FC236}">
                <a16:creationId xmlns:a16="http://schemas.microsoft.com/office/drawing/2014/main" id="{9C719E4A-C287-40B7-8DD7-B11D4E11B75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FC1B530-90CB-4876-9A98-2729C42AF062}"/>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3992104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64EA096-F6BA-48FC-B769-C28C1F4611DB}"/>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3" name="フッター プレースホルダー 2">
            <a:extLst>
              <a:ext uri="{FF2B5EF4-FFF2-40B4-BE49-F238E27FC236}">
                <a16:creationId xmlns:a16="http://schemas.microsoft.com/office/drawing/2014/main" id="{B4683470-CA3F-4615-A304-1C087137291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14F605E-F16B-4E29-A027-180A687605F4}"/>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357415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541366-8029-4207-BD36-7242C6C372D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9F4146-8036-426E-A27D-71E03B7B23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F7FA0D8-2896-44B5-A37F-AF8911BF7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9AE1D69-15E5-4835-B427-D414CDFE0CD5}"/>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6" name="フッター プレースホルダー 5">
            <a:extLst>
              <a:ext uri="{FF2B5EF4-FFF2-40B4-BE49-F238E27FC236}">
                <a16:creationId xmlns:a16="http://schemas.microsoft.com/office/drawing/2014/main" id="{0CA1651D-5788-45B6-91D9-BCA3172A61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51F613-2A70-4F1C-B2E0-6F4A46B8DE47}"/>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94062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7E055A-11B5-4971-AA4C-64764C4415F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4A95377-EEFE-4B42-8E32-04032BBC67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C2B5C41-8727-4EE5-A8B6-47EC1E6B3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807CB0A-51BC-4B7D-B720-31FE9A911540}"/>
              </a:ext>
            </a:extLst>
          </p:cNvPr>
          <p:cNvSpPr>
            <a:spLocks noGrp="1"/>
          </p:cNvSpPr>
          <p:nvPr>
            <p:ph type="dt" sz="half" idx="10"/>
          </p:nvPr>
        </p:nvSpPr>
        <p:spPr/>
        <p:txBody>
          <a:bodyPr/>
          <a:lstStyle/>
          <a:p>
            <a:fld id="{4AC9FA22-30E3-4053-ABCF-B5D6FF3A12A7}" type="datetimeFigureOut">
              <a:rPr kumimoji="1" lang="ja-JP" altLang="en-US" smtClean="0"/>
              <a:t>2021/9/13</a:t>
            </a:fld>
            <a:endParaRPr kumimoji="1" lang="ja-JP" altLang="en-US"/>
          </a:p>
        </p:txBody>
      </p:sp>
      <p:sp>
        <p:nvSpPr>
          <p:cNvPr id="6" name="フッター プレースホルダー 5">
            <a:extLst>
              <a:ext uri="{FF2B5EF4-FFF2-40B4-BE49-F238E27FC236}">
                <a16:creationId xmlns:a16="http://schemas.microsoft.com/office/drawing/2014/main" id="{60FEB2B0-C0CF-4CA7-A014-91260BAF66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A0E96D-0357-4384-A453-EFE9348F6998}"/>
              </a:ext>
            </a:extLst>
          </p:cNvPr>
          <p:cNvSpPr>
            <a:spLocks noGrp="1"/>
          </p:cNvSpPr>
          <p:nvPr>
            <p:ph type="sldNum" sz="quarter" idx="12"/>
          </p:nvPr>
        </p:nvSpPr>
        <p:spPr/>
        <p:txBody>
          <a:body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185907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DE44C62-7DD3-4FE4-A6BB-1A7751BEA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AD79A42-1598-4318-9E38-59E563F231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C4CEFC-32C3-4463-8CAC-7807FC4C49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9FA22-30E3-4053-ABCF-B5D6FF3A12A7}" type="datetimeFigureOut">
              <a:rPr kumimoji="1" lang="ja-JP" altLang="en-US" smtClean="0"/>
              <a:t>2021/9/13</a:t>
            </a:fld>
            <a:endParaRPr kumimoji="1" lang="ja-JP" altLang="en-US"/>
          </a:p>
        </p:txBody>
      </p:sp>
      <p:sp>
        <p:nvSpPr>
          <p:cNvPr id="5" name="フッター プレースホルダー 4">
            <a:extLst>
              <a:ext uri="{FF2B5EF4-FFF2-40B4-BE49-F238E27FC236}">
                <a16:creationId xmlns:a16="http://schemas.microsoft.com/office/drawing/2014/main" id="{B35E49F9-6D74-482A-85BA-6683873499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992CC36-96C6-4775-9946-B3CDD5247C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D8765-9B20-460B-921C-62B2125779B4}" type="slidenum">
              <a:rPr kumimoji="1" lang="ja-JP" altLang="en-US" smtClean="0"/>
              <a:t>‹#›</a:t>
            </a:fld>
            <a:endParaRPr kumimoji="1" lang="ja-JP" altLang="en-US"/>
          </a:p>
        </p:txBody>
      </p:sp>
    </p:spTree>
    <p:extLst>
      <p:ext uri="{BB962C8B-B14F-4D97-AF65-F5344CB8AC3E}">
        <p14:creationId xmlns:p14="http://schemas.microsoft.com/office/powerpoint/2010/main" val="431771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11828" y="3852461"/>
            <a:ext cx="8175172" cy="858506"/>
          </a:xfrm>
          <a:solidFill>
            <a:srgbClr val="FF0000"/>
          </a:solidFill>
        </p:spPr>
        <p:txBody>
          <a:bodyPr anchor="ctr">
            <a:normAutofit/>
          </a:bodyPr>
          <a:lstStyle/>
          <a:p>
            <a:r>
              <a:rPr lang="ja-JP" altLang="en-US" sz="4000" dirty="0">
                <a:solidFill>
                  <a:schemeClr val="bg1"/>
                </a:solidFill>
                <a:effectLst>
                  <a:outerShdw blurRad="38100" dist="38100" dir="2700000" algn="tl">
                    <a:srgbClr val="000000">
                      <a:alpha val="43137"/>
                    </a:srgbClr>
                  </a:outerShdw>
                </a:effectLst>
              </a:rPr>
              <a:t>～</a:t>
            </a:r>
            <a:r>
              <a:rPr lang="en-US" altLang="ja-JP" sz="4000" dirty="0">
                <a:solidFill>
                  <a:schemeClr val="bg1"/>
                </a:solidFill>
                <a:effectLst>
                  <a:outerShdw blurRad="38100" dist="38100" dir="2700000" algn="tl">
                    <a:srgbClr val="000000">
                      <a:alpha val="43137"/>
                    </a:srgbClr>
                  </a:outerShdw>
                </a:effectLst>
              </a:rPr>
              <a:t>APU</a:t>
            </a:r>
            <a:r>
              <a:rPr lang="ja-JP" altLang="en-US" sz="4000" dirty="0">
                <a:solidFill>
                  <a:schemeClr val="bg1"/>
                </a:solidFill>
                <a:effectLst>
                  <a:outerShdw blurRad="38100" dist="38100" dir="2700000" algn="tl">
                    <a:srgbClr val="000000">
                      <a:alpha val="43137"/>
                    </a:srgbClr>
                  </a:outerShdw>
                </a:effectLst>
              </a:rPr>
              <a:t>の学修支援システム～</a:t>
            </a:r>
          </a:p>
        </p:txBody>
      </p:sp>
      <p:sp>
        <p:nvSpPr>
          <p:cNvPr id="4" name="テキスト ボックス 3"/>
          <p:cNvSpPr txBox="1"/>
          <p:nvPr/>
        </p:nvSpPr>
        <p:spPr>
          <a:xfrm>
            <a:off x="10668000" y="148856"/>
            <a:ext cx="1338828" cy="369332"/>
          </a:xfrm>
          <a:prstGeom prst="rect">
            <a:avLst/>
          </a:prstGeom>
          <a:noFill/>
        </p:spPr>
        <p:txBody>
          <a:bodyPr wrap="none" rtlCol="0">
            <a:spAutoFit/>
          </a:bodyPr>
          <a:lstStyle/>
          <a:p>
            <a:r>
              <a:rPr lang="ja-JP" altLang="en-US" b="1" dirty="0"/>
              <a:t>＜学生用＞</a:t>
            </a:r>
            <a:endParaRPr lang="en-US" b="1" dirty="0"/>
          </a:p>
        </p:txBody>
      </p:sp>
      <p:sp>
        <p:nvSpPr>
          <p:cNvPr id="9" name="タイトル 1"/>
          <p:cNvSpPr txBox="1">
            <a:spLocks/>
          </p:cNvSpPr>
          <p:nvPr/>
        </p:nvSpPr>
        <p:spPr>
          <a:xfrm>
            <a:off x="3134248" y="2202522"/>
            <a:ext cx="5998128" cy="915251"/>
          </a:xfrm>
          <a:prstGeom prst="rect">
            <a:avLst/>
          </a:prstGeom>
          <a:solidFill>
            <a:srgbClr val="FF0000"/>
          </a:solidFill>
        </p:spPr>
        <p:txBody>
          <a:bodyPr vert="horz" lIns="91440" tIns="45720" rIns="91440" bIns="45720"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4400" dirty="0" err="1">
                <a:solidFill>
                  <a:schemeClr val="bg1"/>
                </a:solidFill>
                <a:effectLst>
                  <a:outerShdw blurRad="38100" dist="38100" dir="2700000" algn="tl">
                    <a:srgbClr val="000000">
                      <a:alpha val="43137"/>
                    </a:srgbClr>
                  </a:outerShdw>
                </a:effectLst>
              </a:rPr>
              <a:t>respon</a:t>
            </a:r>
            <a:r>
              <a:rPr lang="ja-JP" altLang="en-US" sz="4400" dirty="0">
                <a:solidFill>
                  <a:schemeClr val="bg1"/>
                </a:solidFill>
                <a:effectLst>
                  <a:outerShdw blurRad="38100" dist="38100" dir="2700000" algn="tl">
                    <a:srgbClr val="000000">
                      <a:alpha val="43137"/>
                    </a:srgbClr>
                  </a:outerShdw>
                </a:effectLst>
              </a:rPr>
              <a:t>について</a:t>
            </a:r>
          </a:p>
        </p:txBody>
      </p:sp>
    </p:spTree>
    <p:extLst>
      <p:ext uri="{BB962C8B-B14F-4D97-AF65-F5344CB8AC3E}">
        <p14:creationId xmlns:p14="http://schemas.microsoft.com/office/powerpoint/2010/main" val="107274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8" name="円/楕円 7"/>
          <p:cNvSpPr/>
          <p:nvPr/>
        </p:nvSpPr>
        <p:spPr>
          <a:xfrm>
            <a:off x="6311900" y="4775200"/>
            <a:ext cx="1244600" cy="736600"/>
          </a:xfrm>
          <a:prstGeom prst="ellipse">
            <a:avLst/>
          </a:prstGeom>
          <a:noFill/>
          <a:ln w="5715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254500" y="4240311"/>
            <a:ext cx="1498600" cy="307777"/>
          </a:xfrm>
          <a:prstGeom prst="rect">
            <a:avLst/>
          </a:prstGeom>
          <a:solidFill>
            <a:schemeClr val="bg1"/>
          </a:solidFill>
        </p:spPr>
        <p:txBody>
          <a:bodyPr wrap="square" rtlCol="0">
            <a:spAutoFit/>
          </a:bodyPr>
          <a:lstStyle/>
          <a:p>
            <a:r>
              <a:rPr kumimoji="1" lang="en-US" altLang="ja-JP" sz="1400" dirty="0"/>
              <a:t>158935</a:t>
            </a:r>
            <a:endParaRPr kumimoji="1" lang="ja-JP" altLang="en-US" sz="1400" dirty="0"/>
          </a:p>
        </p:txBody>
      </p:sp>
      <p:cxnSp>
        <p:nvCxnSpPr>
          <p:cNvPr id="11" name="直線矢印コネクタ 10"/>
          <p:cNvCxnSpPr>
            <a:stCxn id="6" idx="6"/>
            <a:endCxn id="8" idx="2"/>
          </p:cNvCxnSpPr>
          <p:nvPr/>
        </p:nvCxnSpPr>
        <p:spPr>
          <a:xfrm>
            <a:off x="5156200" y="4375150"/>
            <a:ext cx="1155700" cy="768350"/>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a:off x="4051300" y="4076700"/>
            <a:ext cx="1104900" cy="596900"/>
          </a:xfrm>
          <a:prstGeom prst="ellipse">
            <a:avLst/>
          </a:prstGeom>
          <a:noFill/>
          <a:ln w="5715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158802" y="2961169"/>
            <a:ext cx="748955" cy="1942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114301"/>
            <a:ext cx="1442720" cy="901700"/>
          </a:xfrm>
          <a:prstGeom prst="rect">
            <a:avLst/>
          </a:prstGeom>
        </p:spPr>
      </p:pic>
    </p:spTree>
    <p:extLst>
      <p:ext uri="{BB962C8B-B14F-4D97-AF65-F5344CB8AC3E}">
        <p14:creationId xmlns:p14="http://schemas.microsoft.com/office/powerpoint/2010/main" val="302514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6" name="円/楕円 5"/>
          <p:cNvSpPr/>
          <p:nvPr/>
        </p:nvSpPr>
        <p:spPr>
          <a:xfrm>
            <a:off x="4940300" y="3657600"/>
            <a:ext cx="2324100" cy="596900"/>
          </a:xfrm>
          <a:prstGeom prst="ellipse">
            <a:avLst/>
          </a:prstGeom>
          <a:noFill/>
          <a:ln w="5715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114301"/>
            <a:ext cx="1442720" cy="901700"/>
          </a:xfrm>
          <a:prstGeom prst="rect">
            <a:avLst/>
          </a:prstGeom>
        </p:spPr>
      </p:pic>
    </p:spTree>
    <p:extLst>
      <p:ext uri="{BB962C8B-B14F-4D97-AF65-F5344CB8AC3E}">
        <p14:creationId xmlns:p14="http://schemas.microsoft.com/office/powerpoint/2010/main" val="291306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6" name="円/楕円 5"/>
          <p:cNvSpPr/>
          <p:nvPr/>
        </p:nvSpPr>
        <p:spPr>
          <a:xfrm>
            <a:off x="5020071" y="3429000"/>
            <a:ext cx="1936750" cy="596900"/>
          </a:xfrm>
          <a:prstGeom prst="ellipse">
            <a:avLst/>
          </a:prstGeom>
          <a:noFill/>
          <a:ln w="5715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264400" y="2314714"/>
            <a:ext cx="4927600" cy="830997"/>
          </a:xfrm>
          <a:prstGeom prst="rect">
            <a:avLst/>
          </a:prstGeom>
          <a:solidFill>
            <a:srgbClr val="FF0000"/>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altLang="ja-JP" sz="4800" dirty="0">
                <a:solidFill>
                  <a:schemeClr val="bg1"/>
                </a:solidFill>
                <a:effectLst>
                  <a:outerShdw blurRad="38100" dist="38100" dir="2700000" algn="tl">
                    <a:srgbClr val="000000">
                      <a:alpha val="43137"/>
                    </a:srgbClr>
                  </a:outerShdw>
                </a:effectLst>
              </a:rPr>
              <a:t>respon</a:t>
            </a:r>
            <a:r>
              <a:rPr kumimoji="1" lang="en-US" altLang="ja-JP" sz="4800" dirty="0">
                <a:solidFill>
                  <a:schemeClr val="bg1"/>
                </a:solidFill>
                <a:effectLst>
                  <a:outerShdw blurRad="38100" dist="38100" dir="2700000" algn="tl">
                    <a:srgbClr val="000000">
                      <a:alpha val="43137"/>
                    </a:srgbClr>
                  </a:outerShdw>
                </a:effectLst>
              </a:rPr>
              <a:t>.apu.ac.jp</a:t>
            </a:r>
            <a:endParaRPr kumimoji="1" lang="ja-JP" altLang="en-US" sz="4800" dirty="0">
              <a:solidFill>
                <a:schemeClr val="bg1"/>
              </a:solidFill>
              <a:effectLst>
                <a:outerShdw blurRad="38100" dist="38100" dir="2700000" algn="tl">
                  <a:srgbClr val="000000">
                    <a:alpha val="43137"/>
                  </a:srgbClr>
                </a:outerShdw>
              </a:effectLst>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114301"/>
            <a:ext cx="1442720" cy="901700"/>
          </a:xfrm>
          <a:prstGeom prst="rect">
            <a:avLst/>
          </a:prstGeom>
        </p:spPr>
      </p:pic>
      <p:sp>
        <p:nvSpPr>
          <p:cNvPr id="2" name="テキスト ボックス 1">
            <a:extLst>
              <a:ext uri="{FF2B5EF4-FFF2-40B4-BE49-F238E27FC236}">
                <a16:creationId xmlns:a16="http://schemas.microsoft.com/office/drawing/2014/main" id="{F7B57EC2-9FB5-4383-81B0-67CFCED3B768}"/>
              </a:ext>
            </a:extLst>
          </p:cNvPr>
          <p:cNvSpPr txBox="1"/>
          <p:nvPr/>
        </p:nvSpPr>
        <p:spPr>
          <a:xfrm>
            <a:off x="5099901" y="2536119"/>
            <a:ext cx="1777090" cy="369332"/>
          </a:xfrm>
          <a:prstGeom prst="rect">
            <a:avLst/>
          </a:prstGeom>
          <a:solidFill>
            <a:schemeClr val="bg1"/>
          </a:solidFill>
        </p:spPr>
        <p:txBody>
          <a:bodyPr wrap="none" rtlCol="0">
            <a:spAutoFit/>
          </a:bodyPr>
          <a:lstStyle/>
          <a:p>
            <a:r>
              <a:rPr lang="en-US" altLang="ja-JP" b="1" dirty="0">
                <a:solidFill>
                  <a:srgbClr val="00B0F0"/>
                </a:solidFill>
              </a:rPr>
              <a:t>respon.apu.ac.jp</a:t>
            </a:r>
            <a:endParaRPr kumimoji="1" lang="ja-JP" altLang="en-US" b="1" dirty="0">
              <a:solidFill>
                <a:srgbClr val="00B0F0"/>
              </a:solidFill>
            </a:endParaRPr>
          </a:p>
        </p:txBody>
      </p:sp>
    </p:spTree>
    <p:extLst>
      <p:ext uri="{BB962C8B-B14F-4D97-AF65-F5344CB8AC3E}">
        <p14:creationId xmlns:p14="http://schemas.microsoft.com/office/powerpoint/2010/main" val="203449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7" name="テキスト ボックス 6"/>
          <p:cNvSpPr txBox="1"/>
          <p:nvPr/>
        </p:nvSpPr>
        <p:spPr>
          <a:xfrm>
            <a:off x="7981950" y="1159639"/>
            <a:ext cx="4095750" cy="2862322"/>
          </a:xfrm>
          <a:prstGeom prst="rect">
            <a:avLst/>
          </a:prstGeom>
          <a:solidFill>
            <a:srgbClr val="FF0000"/>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ja-JP" altLang="en-US" sz="3600" dirty="0">
                <a:solidFill>
                  <a:schemeClr val="bg1"/>
                </a:solidFill>
                <a:effectLst>
                  <a:outerShdw blurRad="38100" dist="38100" dir="2700000" algn="tl">
                    <a:srgbClr val="000000">
                      <a:alpha val="43137"/>
                    </a:srgbClr>
                  </a:outerShdw>
                </a:effectLst>
              </a:rPr>
              <a:t>学内アカウント</a:t>
            </a:r>
            <a:endParaRPr lang="en-US" altLang="ja-JP" sz="3600" dirty="0">
              <a:solidFill>
                <a:schemeClr val="bg1"/>
              </a:solidFill>
              <a:effectLst>
                <a:outerShdw blurRad="38100" dist="38100" dir="2700000" algn="tl">
                  <a:srgbClr val="000000">
                    <a:alpha val="43137"/>
                  </a:srgbClr>
                </a:outerShdw>
              </a:effectLst>
            </a:endParaRPr>
          </a:p>
          <a:p>
            <a:pPr algn="ctr"/>
            <a:r>
              <a:rPr lang="en-US" altLang="ja-JP" sz="3600" dirty="0">
                <a:solidFill>
                  <a:schemeClr val="bg1"/>
                </a:solidFill>
                <a:effectLst>
                  <a:outerShdw blurRad="38100" dist="38100" dir="2700000" algn="tl">
                    <a:srgbClr val="000000">
                      <a:alpha val="43137"/>
                    </a:srgbClr>
                  </a:outerShdw>
                </a:effectLst>
              </a:rPr>
              <a:t>&amp;</a:t>
            </a:r>
          </a:p>
          <a:p>
            <a:pPr algn="ctr"/>
            <a:r>
              <a:rPr kumimoji="1" lang="ja-JP" altLang="en-US" sz="3600" dirty="0">
                <a:solidFill>
                  <a:schemeClr val="bg1"/>
                </a:solidFill>
                <a:effectLst>
                  <a:outerShdw blurRad="38100" dist="38100" dir="2700000" algn="tl">
                    <a:srgbClr val="000000">
                      <a:alpha val="43137"/>
                    </a:srgbClr>
                  </a:outerShdw>
                </a:effectLst>
              </a:rPr>
              <a:t>パスワード</a:t>
            </a:r>
            <a:endParaRPr kumimoji="1" lang="en-US" altLang="ja-JP" sz="3600" dirty="0">
              <a:solidFill>
                <a:schemeClr val="bg1"/>
              </a:solidFill>
              <a:effectLst>
                <a:outerShdw blurRad="38100" dist="38100" dir="2700000" algn="tl">
                  <a:srgbClr val="000000">
                    <a:alpha val="43137"/>
                  </a:srgbClr>
                </a:outerShdw>
              </a:effectLst>
            </a:endParaRPr>
          </a:p>
          <a:p>
            <a:pPr algn="ctr"/>
            <a:r>
              <a:rPr lang="ja-JP" altLang="en-US" sz="3600" dirty="0">
                <a:solidFill>
                  <a:schemeClr val="bg1"/>
                </a:solidFill>
                <a:effectLst>
                  <a:outerShdw blurRad="38100" dist="38100" dir="2700000" algn="tl">
                    <a:srgbClr val="000000">
                      <a:alpha val="43137"/>
                    </a:srgbClr>
                  </a:outerShdw>
                </a:effectLst>
              </a:rPr>
              <a:t>↓</a:t>
            </a:r>
            <a:endParaRPr lang="en-US" altLang="ja-JP" sz="3600" dirty="0">
              <a:solidFill>
                <a:schemeClr val="bg1"/>
              </a:solidFill>
              <a:effectLst>
                <a:outerShdw blurRad="38100" dist="38100" dir="2700000" algn="tl">
                  <a:srgbClr val="000000">
                    <a:alpha val="43137"/>
                  </a:srgbClr>
                </a:outerShdw>
              </a:effectLst>
            </a:endParaRPr>
          </a:p>
          <a:p>
            <a:pPr algn="ctr"/>
            <a:r>
              <a:rPr kumimoji="1" lang="ja-JP" altLang="en-US" sz="3600" dirty="0">
                <a:solidFill>
                  <a:schemeClr val="bg1"/>
                </a:solidFill>
                <a:effectLst>
                  <a:outerShdw blurRad="38100" dist="38100" dir="2700000" algn="tl">
                    <a:srgbClr val="000000">
                      <a:alpha val="43137"/>
                    </a:srgbClr>
                  </a:outerShdw>
                </a:effectLst>
              </a:rPr>
              <a:t>ログイン</a:t>
            </a:r>
            <a:endParaRPr kumimoji="1" lang="en-US" altLang="ja-JP" sz="3600" dirty="0">
              <a:solidFill>
                <a:schemeClr val="bg1"/>
              </a:solidFill>
              <a:effectLst>
                <a:outerShdw blurRad="38100" dist="38100" dir="2700000" algn="tl">
                  <a:srgbClr val="000000">
                    <a:alpha val="43137"/>
                  </a:srgbClr>
                </a:outerShdw>
              </a:effectLst>
            </a:endParaRPr>
          </a:p>
        </p:txBody>
      </p:sp>
      <p:sp>
        <p:nvSpPr>
          <p:cNvPr id="9" name="正方形/長方形 8"/>
          <p:cNvSpPr/>
          <p:nvPr/>
        </p:nvSpPr>
        <p:spPr>
          <a:xfrm>
            <a:off x="6219031" y="2143125"/>
            <a:ext cx="307975" cy="591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114301"/>
            <a:ext cx="1442720" cy="901700"/>
          </a:xfrm>
          <a:prstGeom prst="rect">
            <a:avLst/>
          </a:prstGeom>
        </p:spPr>
      </p:pic>
      <p:pic>
        <p:nvPicPr>
          <p:cNvPr id="10" name="図 9">
            <a:extLst>
              <a:ext uri="{FF2B5EF4-FFF2-40B4-BE49-F238E27FC236}">
                <a16:creationId xmlns:a16="http://schemas.microsoft.com/office/drawing/2014/main" id="{3FF49E2E-A20D-4E5E-AC02-CD6798DF7B49}"/>
              </a:ext>
            </a:extLst>
          </p:cNvPr>
          <p:cNvPicPr>
            <a:picLocks noChangeAspect="1"/>
          </p:cNvPicPr>
          <p:nvPr/>
        </p:nvPicPr>
        <p:blipFill rotWithShape="1">
          <a:blip r:embed="rId5">
            <a:extLst>
              <a:ext uri="{28A0092B-C50C-407E-A947-70E740481C1C}">
                <a14:useLocalDpi xmlns:a14="http://schemas.microsoft.com/office/drawing/2010/main" val="0"/>
              </a:ext>
            </a:extLst>
          </a:blip>
          <a:srcRect l="5315" t="3325" r="7931" b="23024"/>
          <a:stretch/>
        </p:blipFill>
        <p:spPr>
          <a:xfrm>
            <a:off x="4042376" y="1159639"/>
            <a:ext cx="3777426" cy="2978663"/>
          </a:xfrm>
          <a:prstGeom prst="rect">
            <a:avLst/>
          </a:prstGeom>
        </p:spPr>
      </p:pic>
      <p:sp>
        <p:nvSpPr>
          <p:cNvPr id="6" name="円/楕円 5"/>
          <p:cNvSpPr/>
          <p:nvPr/>
        </p:nvSpPr>
        <p:spPr>
          <a:xfrm>
            <a:off x="4233288" y="2261348"/>
            <a:ext cx="1985743" cy="434555"/>
          </a:xfrm>
          <a:prstGeom prst="ellipse">
            <a:avLst/>
          </a:prstGeom>
          <a:noFill/>
          <a:ln w="5715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cxnSpLocks/>
            <a:stCxn id="7" idx="1"/>
            <a:endCxn id="6" idx="6"/>
          </p:cNvCxnSpPr>
          <p:nvPr/>
        </p:nvCxnSpPr>
        <p:spPr>
          <a:xfrm flipH="1" flipV="1">
            <a:off x="6219031" y="2478626"/>
            <a:ext cx="1762919" cy="112174"/>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89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6" name="円/楕円 5"/>
          <p:cNvSpPr/>
          <p:nvPr/>
        </p:nvSpPr>
        <p:spPr>
          <a:xfrm>
            <a:off x="6381750" y="5346700"/>
            <a:ext cx="1187450" cy="609600"/>
          </a:xfrm>
          <a:prstGeom prst="ellipse">
            <a:avLst/>
          </a:prstGeom>
          <a:noFill/>
          <a:ln w="5715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870700" y="3762374"/>
            <a:ext cx="1187450" cy="2317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 name="正方形/長方形 7"/>
          <p:cNvSpPr/>
          <p:nvPr/>
        </p:nvSpPr>
        <p:spPr>
          <a:xfrm>
            <a:off x="6870700" y="4329112"/>
            <a:ext cx="1187450" cy="23177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114301"/>
            <a:ext cx="1442720" cy="901700"/>
          </a:xfrm>
          <a:prstGeom prst="rect">
            <a:avLst/>
          </a:prstGeom>
        </p:spPr>
      </p:pic>
      <p:sp>
        <p:nvSpPr>
          <p:cNvPr id="9" name="テキスト ボックス 8">
            <a:extLst>
              <a:ext uri="{FF2B5EF4-FFF2-40B4-BE49-F238E27FC236}">
                <a16:creationId xmlns:a16="http://schemas.microsoft.com/office/drawing/2014/main" id="{EBA63081-B7BB-4401-B490-74A2CFD92452}"/>
              </a:ext>
            </a:extLst>
          </p:cNvPr>
          <p:cNvSpPr txBox="1"/>
          <p:nvPr/>
        </p:nvSpPr>
        <p:spPr>
          <a:xfrm>
            <a:off x="5972386" y="2896968"/>
            <a:ext cx="2290715" cy="646331"/>
          </a:xfrm>
          <a:prstGeom prst="rect">
            <a:avLst/>
          </a:prstGeom>
          <a:solidFill>
            <a:schemeClr val="bg1"/>
          </a:solidFill>
        </p:spPr>
        <p:txBody>
          <a:bodyPr wrap="square" rtlCol="0">
            <a:spAutoFit/>
          </a:bodyPr>
          <a:lstStyle/>
          <a:p>
            <a:r>
              <a:rPr lang="en-US" altLang="ja-JP" dirty="0">
                <a:solidFill>
                  <a:schemeClr val="bg1">
                    <a:lumMod val="50000"/>
                  </a:schemeClr>
                </a:solidFill>
              </a:rPr>
              <a:t>       respon.apu.ac.jp</a:t>
            </a:r>
            <a:endParaRPr kumimoji="1" lang="ja-JP" altLang="en-US" dirty="0">
              <a:solidFill>
                <a:schemeClr val="bg1">
                  <a:lumMod val="50000"/>
                </a:schemeClr>
              </a:solidFill>
            </a:endParaRPr>
          </a:p>
        </p:txBody>
      </p:sp>
    </p:spTree>
    <p:extLst>
      <p:ext uri="{BB962C8B-B14F-4D97-AF65-F5344CB8AC3E}">
        <p14:creationId xmlns:p14="http://schemas.microsoft.com/office/powerpoint/2010/main" val="3364682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6" name="円/楕円 5"/>
          <p:cNvSpPr/>
          <p:nvPr/>
        </p:nvSpPr>
        <p:spPr>
          <a:xfrm>
            <a:off x="5502275" y="482600"/>
            <a:ext cx="1187450" cy="419100"/>
          </a:xfrm>
          <a:prstGeom prst="ellipse">
            <a:avLst/>
          </a:prstGeom>
          <a:noFill/>
          <a:ln w="5715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7124700" y="1206500"/>
            <a:ext cx="4864100" cy="646331"/>
          </a:xfrm>
          <a:prstGeom prst="rect">
            <a:avLst/>
          </a:prstGeom>
          <a:solidFill>
            <a:srgbClr val="FF0000"/>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en-US" altLang="ja-JP" sz="3600" dirty="0">
                <a:solidFill>
                  <a:schemeClr val="bg1"/>
                </a:solidFill>
                <a:effectLst>
                  <a:outerShdw blurRad="38100" dist="38100" dir="2700000" algn="tl">
                    <a:srgbClr val="000000">
                      <a:alpha val="43137"/>
                    </a:srgbClr>
                  </a:outerShdw>
                </a:effectLst>
              </a:rPr>
              <a:t>APU</a:t>
            </a:r>
            <a:r>
              <a:rPr lang="ja-JP" altLang="en-US" sz="3600" dirty="0">
                <a:solidFill>
                  <a:schemeClr val="bg1"/>
                </a:solidFill>
                <a:effectLst>
                  <a:outerShdw blurRad="38100" dist="38100" dir="2700000" algn="tl">
                    <a:srgbClr val="000000">
                      <a:alpha val="43137"/>
                    </a:srgbClr>
                  </a:outerShdw>
                </a:effectLst>
              </a:rPr>
              <a:t>になっていれば完了</a:t>
            </a:r>
            <a:endParaRPr lang="en-US" altLang="ja-JP" sz="3600" dirty="0">
              <a:solidFill>
                <a:schemeClr val="bg1"/>
              </a:solidFill>
              <a:effectLst>
                <a:outerShdw blurRad="38100" dist="38100" dir="2700000" algn="tl">
                  <a:srgbClr val="000000">
                    <a:alpha val="43137"/>
                  </a:srgbClr>
                </a:outerShdw>
              </a:effectLst>
            </a:endParaRPr>
          </a:p>
        </p:txBody>
      </p:sp>
      <p:cxnSp>
        <p:nvCxnSpPr>
          <p:cNvPr id="8" name="直線矢印コネクタ 7"/>
          <p:cNvCxnSpPr>
            <a:stCxn id="7" idx="1"/>
            <a:endCxn id="6" idx="6"/>
          </p:cNvCxnSpPr>
          <p:nvPr/>
        </p:nvCxnSpPr>
        <p:spPr>
          <a:xfrm flipH="1" flipV="1">
            <a:off x="6689725" y="692150"/>
            <a:ext cx="434975" cy="837516"/>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114301"/>
            <a:ext cx="1442720" cy="901700"/>
          </a:xfrm>
          <a:prstGeom prst="rect">
            <a:avLst/>
          </a:prstGeom>
        </p:spPr>
      </p:pic>
    </p:spTree>
    <p:extLst>
      <p:ext uri="{BB962C8B-B14F-4D97-AF65-F5344CB8AC3E}">
        <p14:creationId xmlns:p14="http://schemas.microsoft.com/office/powerpoint/2010/main" val="1428493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3"/>
          <a:stretch>
            <a:fillRect/>
          </a:stretch>
        </p:blipFill>
        <p:spPr>
          <a:xfrm>
            <a:off x="5537857" y="2681954"/>
            <a:ext cx="6420416" cy="4072208"/>
          </a:xfrm>
          <a:prstGeom prst="rect">
            <a:avLst/>
          </a:prstGeom>
          <a:ln>
            <a:solidFill>
              <a:schemeClr val="tx1"/>
            </a:solidFill>
          </a:ln>
        </p:spPr>
      </p:pic>
      <p:sp>
        <p:nvSpPr>
          <p:cNvPr id="2" name="Title 1">
            <a:extLst>
              <a:ext uri="{FF2B5EF4-FFF2-40B4-BE49-F238E27FC236}">
                <a16:creationId xmlns:a16="http://schemas.microsoft.com/office/drawing/2014/main" id="{E05CA358-5E82-8141-924A-32FC2F5B1F94}"/>
              </a:ext>
            </a:extLst>
          </p:cNvPr>
          <p:cNvSpPr>
            <a:spLocks noGrp="1"/>
          </p:cNvSpPr>
          <p:nvPr>
            <p:ph type="title"/>
          </p:nvPr>
        </p:nvSpPr>
        <p:spPr>
          <a:solidFill>
            <a:srgbClr val="FF0000"/>
          </a:solidFill>
        </p:spPr>
        <p:txBody>
          <a:bodyPr>
            <a:normAutofit/>
          </a:bodyPr>
          <a:lstStyle/>
          <a:p>
            <a:pPr algn="ctr"/>
            <a:r>
              <a:rPr lang="ja-JP" altLang="en-US" sz="6000" b="1" dirty="0">
                <a:solidFill>
                  <a:schemeClr val="bg1"/>
                </a:solidFill>
              </a:rPr>
              <a:t>出席カードを提出してみよう</a:t>
            </a:r>
            <a:endParaRPr lang="en-US" sz="6000" b="1" dirty="0">
              <a:solidFill>
                <a:schemeClr val="bg1"/>
              </a:solidFill>
            </a:endParaRPr>
          </a:p>
        </p:txBody>
      </p:sp>
      <p:sp>
        <p:nvSpPr>
          <p:cNvPr id="6" name="Rounded Rectangle 5">
            <a:extLst>
              <a:ext uri="{FF2B5EF4-FFF2-40B4-BE49-F238E27FC236}">
                <a16:creationId xmlns:a16="http://schemas.microsoft.com/office/drawing/2014/main" id="{A15878F8-4290-8C48-932D-96C0EDEC8E3B}"/>
              </a:ext>
            </a:extLst>
          </p:cNvPr>
          <p:cNvSpPr/>
          <p:nvPr/>
        </p:nvSpPr>
        <p:spPr>
          <a:xfrm>
            <a:off x="972457" y="1990497"/>
            <a:ext cx="3923393" cy="574158"/>
          </a:xfrm>
          <a:prstGeom prst="roundRect">
            <a:avLst>
              <a:gd name="adj" fmla="val 296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スマートフォン利用者</a:t>
            </a:r>
            <a:endParaRPr lang="en-US" sz="2800" b="1" dirty="0"/>
          </a:p>
        </p:txBody>
      </p:sp>
      <p:sp>
        <p:nvSpPr>
          <p:cNvPr id="7" name="Rounded Rectangle 6">
            <a:extLst>
              <a:ext uri="{FF2B5EF4-FFF2-40B4-BE49-F238E27FC236}">
                <a16:creationId xmlns:a16="http://schemas.microsoft.com/office/drawing/2014/main" id="{06634F59-0523-FB40-A7E1-63FDF452A651}"/>
              </a:ext>
            </a:extLst>
          </p:cNvPr>
          <p:cNvSpPr/>
          <p:nvPr/>
        </p:nvSpPr>
        <p:spPr>
          <a:xfrm>
            <a:off x="7383466" y="1977797"/>
            <a:ext cx="3179135" cy="574158"/>
          </a:xfrm>
          <a:prstGeom prst="roundRect">
            <a:avLst>
              <a:gd name="adj" fmla="val 296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パソコン利用者</a:t>
            </a:r>
            <a:endParaRPr lang="en-US" sz="2800" b="1" dirty="0"/>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3356" y="2681954"/>
            <a:ext cx="2347852" cy="4016128"/>
          </a:xfrm>
          <a:prstGeom prst="rect">
            <a:avLst/>
          </a:prstGeom>
        </p:spPr>
      </p:pic>
      <p:sp>
        <p:nvSpPr>
          <p:cNvPr id="20" name="Frame 7">
            <a:extLst>
              <a:ext uri="{FF2B5EF4-FFF2-40B4-BE49-F238E27FC236}">
                <a16:creationId xmlns:a16="http://schemas.microsoft.com/office/drawing/2014/main" id="{796AD8D9-E8C8-A04B-A50A-52AB9035BEF6}"/>
              </a:ext>
            </a:extLst>
          </p:cNvPr>
          <p:cNvSpPr/>
          <p:nvPr/>
        </p:nvSpPr>
        <p:spPr>
          <a:xfrm>
            <a:off x="1757816" y="2807827"/>
            <a:ext cx="550862" cy="602123"/>
          </a:xfrm>
          <a:prstGeom prst="frame">
            <a:avLst>
              <a:gd name="adj1" fmla="val 68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ame 7">
            <a:extLst>
              <a:ext uri="{FF2B5EF4-FFF2-40B4-BE49-F238E27FC236}">
                <a16:creationId xmlns:a16="http://schemas.microsoft.com/office/drawing/2014/main" id="{796AD8D9-E8C8-A04B-A50A-52AB9035BEF6}"/>
              </a:ext>
            </a:extLst>
          </p:cNvPr>
          <p:cNvSpPr/>
          <p:nvPr/>
        </p:nvSpPr>
        <p:spPr>
          <a:xfrm>
            <a:off x="10641352" y="2681954"/>
            <a:ext cx="723730" cy="240686"/>
          </a:xfrm>
          <a:prstGeom prst="frame">
            <a:avLst>
              <a:gd name="adj1" fmla="val 1873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49280" y="126206"/>
            <a:ext cx="1442720" cy="901700"/>
          </a:xfrm>
          <a:prstGeom prst="rect">
            <a:avLst/>
          </a:prstGeom>
        </p:spPr>
      </p:pic>
    </p:spTree>
    <p:extLst>
      <p:ext uri="{BB962C8B-B14F-4D97-AF65-F5344CB8AC3E}">
        <p14:creationId xmlns:p14="http://schemas.microsoft.com/office/powerpoint/2010/main" val="4266923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3635593" y="1610666"/>
            <a:ext cx="2737581" cy="3259646"/>
          </a:xfrm>
          <a:prstGeom prst="rect">
            <a:avLst/>
          </a:prstGeom>
        </p:spPr>
      </p:pic>
      <p:pic>
        <p:nvPicPr>
          <p:cNvPr id="17" name="図 16"/>
          <p:cNvPicPr>
            <a:picLocks noChangeAspect="1"/>
          </p:cNvPicPr>
          <p:nvPr/>
        </p:nvPicPr>
        <p:blipFill>
          <a:blip r:embed="rId4"/>
          <a:stretch>
            <a:fillRect/>
          </a:stretch>
        </p:blipFill>
        <p:spPr>
          <a:xfrm>
            <a:off x="653602" y="1626889"/>
            <a:ext cx="2305865" cy="3259646"/>
          </a:xfrm>
          <a:prstGeom prst="rect">
            <a:avLst/>
          </a:prstGeom>
          <a:ln>
            <a:solidFill>
              <a:schemeClr val="tx1"/>
            </a:solidFill>
          </a:ln>
        </p:spPr>
      </p:pic>
      <p:sp>
        <p:nvSpPr>
          <p:cNvPr id="15" name="Rectangle 14">
            <a:extLst>
              <a:ext uri="{FF2B5EF4-FFF2-40B4-BE49-F238E27FC236}">
                <a16:creationId xmlns:a16="http://schemas.microsoft.com/office/drawing/2014/main" id="{B296FD33-EFB2-C842-9DD8-9252EE867DAD}"/>
              </a:ext>
            </a:extLst>
          </p:cNvPr>
          <p:cNvSpPr/>
          <p:nvPr/>
        </p:nvSpPr>
        <p:spPr>
          <a:xfrm>
            <a:off x="4419599" y="4332514"/>
            <a:ext cx="1175657" cy="326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D5B96C-E981-F64D-ADDC-FB453100C979}"/>
              </a:ext>
            </a:extLst>
          </p:cNvPr>
          <p:cNvSpPr/>
          <p:nvPr/>
        </p:nvSpPr>
        <p:spPr>
          <a:xfrm>
            <a:off x="972046" y="3869121"/>
            <a:ext cx="584611" cy="321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10F4C3AA-CBFE-D242-8693-22DC0BF6BB44}"/>
              </a:ext>
            </a:extLst>
          </p:cNvPr>
          <p:cNvSpPr/>
          <p:nvPr/>
        </p:nvSpPr>
        <p:spPr>
          <a:xfrm>
            <a:off x="3051541" y="3072809"/>
            <a:ext cx="423308" cy="4784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C432D2F-B98F-9A40-8087-5D49BEEF0E1A}"/>
              </a:ext>
            </a:extLst>
          </p:cNvPr>
          <p:cNvSpPr txBox="1"/>
          <p:nvPr/>
        </p:nvSpPr>
        <p:spPr>
          <a:xfrm>
            <a:off x="453039" y="5655366"/>
            <a:ext cx="10853530" cy="954107"/>
          </a:xfrm>
          <a:prstGeom prst="rect">
            <a:avLst/>
          </a:prstGeom>
          <a:noFill/>
        </p:spPr>
        <p:txBody>
          <a:bodyPr wrap="square" rtlCol="0">
            <a:spAutoFit/>
          </a:bodyPr>
          <a:lstStyle/>
          <a:p>
            <a:r>
              <a:rPr lang="en-US" altLang="ja-JP" sz="2800" dirty="0">
                <a:solidFill>
                  <a:srgbClr val="FF0000"/>
                </a:solidFill>
              </a:rPr>
              <a:t>※</a:t>
            </a:r>
            <a:r>
              <a:rPr lang="ja-JP" altLang="en-US" sz="2800" dirty="0">
                <a:solidFill>
                  <a:srgbClr val="FF0000"/>
                </a:solidFill>
              </a:rPr>
              <a:t>スマートフォン利用者は、</a:t>
            </a:r>
            <a:r>
              <a:rPr lang="en-US" sz="2800" dirty="0" err="1">
                <a:solidFill>
                  <a:srgbClr val="FF0000"/>
                </a:solidFill>
              </a:rPr>
              <a:t>最後に</a:t>
            </a:r>
            <a:r>
              <a:rPr lang="en-US" sz="2800" dirty="0">
                <a:solidFill>
                  <a:srgbClr val="FF0000"/>
                </a:solidFill>
              </a:rPr>
              <a:t>「</a:t>
            </a:r>
            <a:r>
              <a:rPr lang="ja-JP" altLang="en-US" sz="2800" dirty="0">
                <a:solidFill>
                  <a:srgbClr val="FF0000"/>
                </a:solidFill>
              </a:rPr>
              <a:t>提出</a:t>
            </a:r>
            <a:r>
              <a:rPr lang="en-US" sz="2800" dirty="0">
                <a:solidFill>
                  <a:srgbClr val="FF0000"/>
                </a:solidFill>
              </a:rPr>
              <a:t>」</a:t>
            </a:r>
            <a:r>
              <a:rPr lang="ja-JP" altLang="en-US" sz="2800" dirty="0">
                <a:solidFill>
                  <a:srgbClr val="FF0000"/>
                </a:solidFill>
              </a:rPr>
              <a:t>を押し</a:t>
            </a:r>
            <a:r>
              <a:rPr lang="en-US" sz="2800" dirty="0" err="1">
                <a:solidFill>
                  <a:srgbClr val="FF0000"/>
                </a:solidFill>
              </a:rPr>
              <a:t>忘れないように</a:t>
            </a:r>
            <a:endParaRPr lang="en-US" sz="2800" dirty="0">
              <a:solidFill>
                <a:srgbClr val="FF0000"/>
              </a:solidFill>
            </a:endParaRPr>
          </a:p>
          <a:p>
            <a:r>
              <a:rPr lang="ja-JP" altLang="en-US" sz="2800" dirty="0">
                <a:solidFill>
                  <a:srgbClr val="FF0000"/>
                </a:solidFill>
              </a:rPr>
              <a:t>　　ご注意ください。</a:t>
            </a:r>
            <a:endParaRPr lang="en-US" sz="2800" dirty="0">
              <a:solidFill>
                <a:srgbClr val="FF0000"/>
              </a:solidFill>
            </a:endParaRPr>
          </a:p>
        </p:txBody>
      </p:sp>
      <p:sp>
        <p:nvSpPr>
          <p:cNvPr id="20" name="Rounded Rectangle 19">
            <a:extLst>
              <a:ext uri="{FF2B5EF4-FFF2-40B4-BE49-F238E27FC236}">
                <a16:creationId xmlns:a16="http://schemas.microsoft.com/office/drawing/2014/main" id="{80A18F5C-FE0A-3B4C-908B-2BDBDF4B42E9}"/>
              </a:ext>
            </a:extLst>
          </p:cNvPr>
          <p:cNvSpPr/>
          <p:nvPr/>
        </p:nvSpPr>
        <p:spPr>
          <a:xfrm>
            <a:off x="972046" y="202471"/>
            <a:ext cx="4032337" cy="574158"/>
          </a:xfrm>
          <a:prstGeom prst="roundRect">
            <a:avLst>
              <a:gd name="adj" fmla="val 296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t>スマートフォン利用者</a:t>
            </a:r>
            <a:endParaRPr lang="en-US" sz="2800" b="1" dirty="0"/>
          </a:p>
        </p:txBody>
      </p:sp>
      <p:sp>
        <p:nvSpPr>
          <p:cNvPr id="22" name="Rounded Rectangle 21">
            <a:extLst>
              <a:ext uri="{FF2B5EF4-FFF2-40B4-BE49-F238E27FC236}">
                <a16:creationId xmlns:a16="http://schemas.microsoft.com/office/drawing/2014/main" id="{BC2FCD61-1517-B442-A95A-86B4D883F59C}"/>
              </a:ext>
            </a:extLst>
          </p:cNvPr>
          <p:cNvSpPr/>
          <p:nvPr/>
        </p:nvSpPr>
        <p:spPr>
          <a:xfrm>
            <a:off x="7895625" y="199259"/>
            <a:ext cx="3179135" cy="574158"/>
          </a:xfrm>
          <a:prstGeom prst="roundRect">
            <a:avLst>
              <a:gd name="adj" fmla="val 296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t>パソコン利用者</a:t>
            </a:r>
            <a:endParaRPr lang="en-US" sz="2800" b="1" dirty="0"/>
          </a:p>
        </p:txBody>
      </p:sp>
      <p:pic>
        <p:nvPicPr>
          <p:cNvPr id="3" name="Picture 2" descr="A screenshot of a cell phone&#10;&#10;Description automatically generated">
            <a:extLst>
              <a:ext uri="{FF2B5EF4-FFF2-40B4-BE49-F238E27FC236}">
                <a16:creationId xmlns:a16="http://schemas.microsoft.com/office/drawing/2014/main" id="{78781E3E-F2AD-F247-9E09-6DF468F7AC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571" t="8381" r="22081" b="28526"/>
          <a:stretch/>
        </p:blipFill>
        <p:spPr>
          <a:xfrm>
            <a:off x="6944003" y="1287975"/>
            <a:ext cx="5100823" cy="3569667"/>
          </a:xfrm>
          <a:prstGeom prst="rect">
            <a:avLst/>
          </a:prstGeom>
          <a:ln w="28575">
            <a:solidFill>
              <a:schemeClr val="tx1"/>
            </a:solidFill>
          </a:ln>
        </p:spPr>
      </p:pic>
      <p:pic>
        <p:nvPicPr>
          <p:cNvPr id="4" name="Picture 3">
            <a:extLst>
              <a:ext uri="{FF2B5EF4-FFF2-40B4-BE49-F238E27FC236}">
                <a16:creationId xmlns:a16="http://schemas.microsoft.com/office/drawing/2014/main" id="{5853F076-436D-EE4A-9508-25BBEF0098D0}"/>
              </a:ext>
            </a:extLst>
          </p:cNvPr>
          <p:cNvPicPr>
            <a:picLocks noChangeAspect="1"/>
          </p:cNvPicPr>
          <p:nvPr/>
        </p:nvPicPr>
        <p:blipFill rotWithShape="1">
          <a:blip r:embed="rId6"/>
          <a:srcRect l="7203" t="11421" r="3386" b="11637"/>
          <a:stretch/>
        </p:blipFill>
        <p:spPr>
          <a:xfrm>
            <a:off x="8737600" y="1866900"/>
            <a:ext cx="1562100" cy="406400"/>
          </a:xfrm>
          <a:prstGeom prst="rect">
            <a:avLst/>
          </a:prstGeom>
          <a:ln w="38100">
            <a:solidFill>
              <a:srgbClr val="FF0000"/>
            </a:solidFill>
          </a:ln>
        </p:spPr>
      </p:pic>
      <p:sp>
        <p:nvSpPr>
          <p:cNvPr id="26" name="Rectangle 25">
            <a:extLst>
              <a:ext uri="{FF2B5EF4-FFF2-40B4-BE49-F238E27FC236}">
                <a16:creationId xmlns:a16="http://schemas.microsoft.com/office/drawing/2014/main" id="{B14F1E2D-9668-D144-AA7D-93ACC7CC855B}"/>
              </a:ext>
            </a:extLst>
          </p:cNvPr>
          <p:cNvSpPr/>
          <p:nvPr/>
        </p:nvSpPr>
        <p:spPr>
          <a:xfrm>
            <a:off x="8050464" y="2375883"/>
            <a:ext cx="2933766" cy="3101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12D61B0-1531-874E-9378-8E5250E58C5E}"/>
              </a:ext>
            </a:extLst>
          </p:cNvPr>
          <p:cNvGrpSpPr/>
          <p:nvPr/>
        </p:nvGrpSpPr>
        <p:grpSpPr>
          <a:xfrm>
            <a:off x="7094849" y="1380881"/>
            <a:ext cx="4871786" cy="3379941"/>
            <a:chOff x="7138147" y="707256"/>
            <a:chExt cx="6107911" cy="3718133"/>
          </a:xfrm>
        </p:grpSpPr>
        <p:pic>
          <p:nvPicPr>
            <p:cNvPr id="13" name="Picture 12" descr="A screenshot of a cell phone&#10;&#10;Description automatically generated">
              <a:extLst>
                <a:ext uri="{FF2B5EF4-FFF2-40B4-BE49-F238E27FC236}">
                  <a16:creationId xmlns:a16="http://schemas.microsoft.com/office/drawing/2014/main" id="{7029C041-2D60-3C47-9197-8A6A5D276F0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254" t="62222" r="22082" b="23186"/>
            <a:stretch/>
          </p:blipFill>
          <p:spPr>
            <a:xfrm>
              <a:off x="7138147" y="3424696"/>
              <a:ext cx="6107911" cy="1000693"/>
            </a:xfrm>
            <a:prstGeom prst="rect">
              <a:avLst/>
            </a:prstGeom>
          </p:spPr>
        </p:pic>
        <p:pic>
          <p:nvPicPr>
            <p:cNvPr id="27" name="Picture 26" descr="A screenshot of a cell phone&#10;&#10;Description automatically generated">
              <a:extLst>
                <a:ext uri="{FF2B5EF4-FFF2-40B4-BE49-F238E27FC236}">
                  <a16:creationId xmlns:a16="http://schemas.microsoft.com/office/drawing/2014/main" id="{7A9091EC-9F92-DC47-BD11-346B3A1360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254" t="10362" r="22082" b="48217"/>
            <a:stretch/>
          </p:blipFill>
          <p:spPr>
            <a:xfrm>
              <a:off x="7138148" y="707256"/>
              <a:ext cx="6107910" cy="2840591"/>
            </a:xfrm>
            <a:prstGeom prst="rect">
              <a:avLst/>
            </a:prstGeom>
          </p:spPr>
        </p:pic>
      </p:grpSp>
      <p:pic>
        <p:nvPicPr>
          <p:cNvPr id="2" name="図 1"/>
          <p:cNvPicPr>
            <a:picLocks noChangeAspect="1"/>
          </p:cNvPicPr>
          <p:nvPr/>
        </p:nvPicPr>
        <p:blipFill>
          <a:blip r:embed="rId8"/>
          <a:stretch>
            <a:fillRect/>
          </a:stretch>
        </p:blipFill>
        <p:spPr>
          <a:xfrm>
            <a:off x="1183397" y="1786971"/>
            <a:ext cx="1343025" cy="20955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94360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
                                        </p:tgtEl>
                                      </p:cBhvr>
                                      <p:by x="150000" y="150000"/>
                                    </p:animScale>
                                  </p:childTnLst>
                                </p:cTn>
                              </p:par>
                              <p:par>
                                <p:cTn id="7" presetID="6" presetClass="emph" presetSubtype="0" accel="50000" decel="50000" fill="hold" nodeType="withEffect">
                                  <p:stCondLst>
                                    <p:cond delay="0"/>
                                  </p:stCondLst>
                                  <p:childTnLst>
                                    <p:animScale>
                                      <p:cBhvr>
                                        <p:cTn id="8" dur="2000" fill="hold"/>
                                        <p:tgtEl>
                                          <p:spTgt spid="4"/>
                                        </p:tgtEl>
                                      </p:cBhvr>
                                      <p:by x="150000" y="150000"/>
                                    </p:animScale>
                                  </p:childTnLst>
                                </p:cTn>
                              </p:par>
                              <p:par>
                                <p:cTn id="9" presetID="6" presetClass="emph" presetSubtype="0" fill="hold" nodeType="withEffect">
                                  <p:stCondLst>
                                    <p:cond delay="0"/>
                                  </p:stCondLst>
                                  <p:childTnLst>
                                    <p:animScale>
                                      <p:cBhvr>
                                        <p:cTn id="10" dur="2000" fill="hold"/>
                                        <p:tgtEl>
                                          <p:spTgt spid="2"/>
                                        </p:tgtEl>
                                      </p:cBhvr>
                                      <p:by x="100000" y="100000"/>
                                    </p:animScale>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4" grpId="0"/>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05CA358-5E82-8141-924A-32FC2F5B1F94}"/>
              </a:ext>
            </a:extLst>
          </p:cNvPr>
          <p:cNvSpPr txBox="1">
            <a:spLocks/>
          </p:cNvSpPr>
          <p:nvPr/>
        </p:nvSpPr>
        <p:spPr>
          <a:xfrm>
            <a:off x="0" y="0"/>
            <a:ext cx="12192000" cy="1325563"/>
          </a:xfrm>
          <a:prstGeom prst="rect">
            <a:avLst/>
          </a:prstGeom>
          <a:solidFill>
            <a:srgbClr val="FF0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000" b="1" dirty="0">
                <a:solidFill>
                  <a:schemeClr val="bg1"/>
                </a:solidFill>
              </a:rPr>
              <a:t>こんな時にも使います</a:t>
            </a:r>
            <a:endParaRPr lang="en-US" sz="6000" b="1" dirty="0">
              <a:solidFill>
                <a:schemeClr val="bg1"/>
              </a:solidFill>
            </a:endParaRPr>
          </a:p>
        </p:txBody>
      </p:sp>
      <p:sp>
        <p:nvSpPr>
          <p:cNvPr id="6" name="Rounded Rectangle 19">
            <a:extLst>
              <a:ext uri="{FF2B5EF4-FFF2-40B4-BE49-F238E27FC236}">
                <a16:creationId xmlns:a16="http://schemas.microsoft.com/office/drawing/2014/main" id="{80A18F5C-FE0A-3B4C-908B-2BDBDF4B42E9}"/>
              </a:ext>
            </a:extLst>
          </p:cNvPr>
          <p:cNvSpPr/>
          <p:nvPr/>
        </p:nvSpPr>
        <p:spPr>
          <a:xfrm>
            <a:off x="275228" y="2060575"/>
            <a:ext cx="3321595" cy="574158"/>
          </a:xfrm>
          <a:prstGeom prst="roundRect">
            <a:avLst>
              <a:gd name="adj" fmla="val 296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①授業中のクイズに回答</a:t>
            </a:r>
            <a:endParaRPr lang="en-US" altLang="ja-JP" sz="2000" dirty="0"/>
          </a:p>
        </p:txBody>
      </p:sp>
      <p:sp>
        <p:nvSpPr>
          <p:cNvPr id="7" name="Rounded Rectangle 19">
            <a:extLst>
              <a:ext uri="{FF2B5EF4-FFF2-40B4-BE49-F238E27FC236}">
                <a16:creationId xmlns:a16="http://schemas.microsoft.com/office/drawing/2014/main" id="{80A18F5C-FE0A-3B4C-908B-2BDBDF4B42E9}"/>
              </a:ext>
            </a:extLst>
          </p:cNvPr>
          <p:cNvSpPr/>
          <p:nvPr/>
        </p:nvSpPr>
        <p:spPr>
          <a:xfrm>
            <a:off x="3810775" y="2060575"/>
            <a:ext cx="3638816" cy="574158"/>
          </a:xfrm>
          <a:prstGeom prst="roundRect">
            <a:avLst>
              <a:gd name="adj" fmla="val 296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000" dirty="0"/>
              <a:t>②授業中のアンケートに回答</a:t>
            </a:r>
            <a:endParaRPr lang="en-US" altLang="ja-JP" sz="2000" dirty="0"/>
          </a:p>
        </p:txBody>
      </p:sp>
      <p:sp>
        <p:nvSpPr>
          <p:cNvPr id="8" name="Rounded Rectangle 19">
            <a:extLst>
              <a:ext uri="{FF2B5EF4-FFF2-40B4-BE49-F238E27FC236}">
                <a16:creationId xmlns:a16="http://schemas.microsoft.com/office/drawing/2014/main" id="{80A18F5C-FE0A-3B4C-908B-2BDBDF4B42E9}"/>
              </a:ext>
            </a:extLst>
          </p:cNvPr>
          <p:cNvSpPr/>
          <p:nvPr/>
        </p:nvSpPr>
        <p:spPr>
          <a:xfrm>
            <a:off x="7663543" y="2060575"/>
            <a:ext cx="4366508" cy="574158"/>
          </a:xfrm>
          <a:prstGeom prst="roundRect">
            <a:avLst>
              <a:gd name="adj" fmla="val 296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③授業に関するコメントおよび質問</a:t>
            </a:r>
            <a:endParaRPr lang="en-US" altLang="ja-JP" sz="2000" dirty="0"/>
          </a:p>
        </p:txBody>
      </p:sp>
      <p:pic>
        <p:nvPicPr>
          <p:cNvPr id="9" name="図 8"/>
          <p:cNvPicPr>
            <a:picLocks noChangeAspect="1"/>
          </p:cNvPicPr>
          <p:nvPr/>
        </p:nvPicPr>
        <p:blipFill>
          <a:blip r:embed="rId3"/>
          <a:stretch>
            <a:fillRect/>
          </a:stretch>
        </p:blipFill>
        <p:spPr>
          <a:xfrm>
            <a:off x="628470" y="2791335"/>
            <a:ext cx="2615109" cy="3790439"/>
          </a:xfrm>
          <a:prstGeom prst="rect">
            <a:avLst/>
          </a:prstGeom>
          <a:ln>
            <a:solidFill>
              <a:schemeClr val="tx1"/>
            </a:solidFill>
          </a:ln>
        </p:spPr>
      </p:pic>
      <p:pic>
        <p:nvPicPr>
          <p:cNvPr id="10" name="図 9"/>
          <p:cNvPicPr>
            <a:picLocks noChangeAspect="1"/>
          </p:cNvPicPr>
          <p:nvPr/>
        </p:nvPicPr>
        <p:blipFill>
          <a:blip r:embed="rId4"/>
          <a:stretch>
            <a:fillRect/>
          </a:stretch>
        </p:blipFill>
        <p:spPr>
          <a:xfrm>
            <a:off x="4432928" y="2791335"/>
            <a:ext cx="2617937" cy="3790438"/>
          </a:xfrm>
          <a:prstGeom prst="rect">
            <a:avLst/>
          </a:prstGeom>
          <a:ln>
            <a:solidFill>
              <a:schemeClr val="tx1"/>
            </a:solidFill>
          </a:ln>
        </p:spPr>
      </p:pic>
      <p:pic>
        <p:nvPicPr>
          <p:cNvPr id="12" name="図 11"/>
          <p:cNvPicPr>
            <a:picLocks noChangeAspect="1"/>
          </p:cNvPicPr>
          <p:nvPr/>
        </p:nvPicPr>
        <p:blipFill>
          <a:blip r:embed="rId5"/>
          <a:stretch>
            <a:fillRect/>
          </a:stretch>
        </p:blipFill>
        <p:spPr>
          <a:xfrm>
            <a:off x="8709296" y="2791335"/>
            <a:ext cx="2528390" cy="3790438"/>
          </a:xfrm>
          <a:prstGeom prst="rect">
            <a:avLst/>
          </a:prstGeom>
          <a:ln>
            <a:solidFill>
              <a:schemeClr val="tx1"/>
            </a:solidFill>
          </a:ln>
        </p:spPr>
      </p:pic>
    </p:spTree>
    <p:extLst>
      <p:ext uri="{BB962C8B-B14F-4D97-AF65-F5344CB8AC3E}">
        <p14:creationId xmlns:p14="http://schemas.microsoft.com/office/powerpoint/2010/main" val="962327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DFBBAEB-617C-4592-A534-1B94F150D8CE}"/>
              </a:ext>
            </a:extLst>
          </p:cNvPr>
          <p:cNvSpPr/>
          <p:nvPr/>
        </p:nvSpPr>
        <p:spPr>
          <a:xfrm>
            <a:off x="6096000" y="1317356"/>
            <a:ext cx="5879192" cy="553243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58CFAF85-830D-4BB4-A3EA-622C3BFF5FD2}"/>
              </a:ext>
            </a:extLst>
          </p:cNvPr>
          <p:cNvSpPr/>
          <p:nvPr/>
        </p:nvSpPr>
        <p:spPr>
          <a:xfrm>
            <a:off x="210912" y="1325563"/>
            <a:ext cx="5675992" cy="55324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 name="タイトル 1"/>
          <p:cNvSpPr>
            <a:spLocks noGrp="1"/>
          </p:cNvSpPr>
          <p:nvPr>
            <p:ph type="title"/>
          </p:nvPr>
        </p:nvSpPr>
        <p:spPr>
          <a:xfrm>
            <a:off x="0" y="0"/>
            <a:ext cx="12192000" cy="1325563"/>
          </a:xfrm>
          <a:solidFill>
            <a:srgbClr val="FF0000"/>
          </a:solidFill>
        </p:spPr>
        <p:txBody>
          <a:bodyPr>
            <a:normAutofit/>
          </a:bodyPr>
          <a:lstStyle/>
          <a:p>
            <a:pPr algn="ctr"/>
            <a:r>
              <a:rPr lang="en-US" altLang="ja-JP" sz="6000" dirty="0">
                <a:solidFill>
                  <a:schemeClr val="bg1"/>
                </a:solidFill>
                <a:effectLst>
                  <a:outerShdw blurRad="38100" dist="38100" dir="2700000" algn="tl">
                    <a:srgbClr val="000000">
                      <a:alpha val="43137"/>
                    </a:srgbClr>
                  </a:outerShdw>
                </a:effectLst>
              </a:rPr>
              <a:t>APU</a:t>
            </a:r>
            <a:r>
              <a:rPr lang="ja-JP" altLang="en-US" sz="6000" dirty="0">
                <a:solidFill>
                  <a:schemeClr val="bg1"/>
                </a:solidFill>
                <a:effectLst>
                  <a:outerShdw blurRad="38100" dist="38100" dir="2700000" algn="tl">
                    <a:srgbClr val="000000">
                      <a:alpha val="43137"/>
                    </a:srgbClr>
                  </a:outerShdw>
                </a:effectLst>
              </a:rPr>
              <a:t>の学修支援システム</a:t>
            </a:r>
            <a:endParaRPr kumimoji="1" lang="ja-JP" altLang="en-US" sz="6000" dirty="0">
              <a:solidFill>
                <a:schemeClr val="bg1"/>
              </a:solidFill>
              <a:effectLst>
                <a:outerShdw blurRad="38100" dist="38100" dir="2700000" algn="tl">
                  <a:srgbClr val="000000">
                    <a:alpha val="43137"/>
                  </a:srgbClr>
                </a:outerShdw>
              </a:effectLst>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5607" y="1357026"/>
            <a:ext cx="1699978" cy="1062486"/>
          </a:xfrm>
          <a:prstGeom prst="rect">
            <a:avLst/>
          </a:prstGeom>
        </p:spPr>
      </p:pic>
      <p:pic>
        <p:nvPicPr>
          <p:cNvPr id="8" name="図 7"/>
          <p:cNvPicPr>
            <a:picLocks noChangeAspect="1"/>
          </p:cNvPicPr>
          <p:nvPr/>
        </p:nvPicPr>
        <p:blipFill>
          <a:blip r:embed="rId4"/>
          <a:stretch>
            <a:fillRect/>
          </a:stretch>
        </p:blipFill>
        <p:spPr>
          <a:xfrm>
            <a:off x="1726293" y="1317356"/>
            <a:ext cx="2657021" cy="1164232"/>
          </a:xfrm>
          <a:prstGeom prst="rect">
            <a:avLst/>
          </a:prstGeom>
        </p:spPr>
      </p:pic>
      <p:sp>
        <p:nvSpPr>
          <p:cNvPr id="6" name="TextBox 8">
            <a:extLst>
              <a:ext uri="{FF2B5EF4-FFF2-40B4-BE49-F238E27FC236}">
                <a16:creationId xmlns:a16="http://schemas.microsoft.com/office/drawing/2014/main" id="{92121235-1B06-4475-8D86-24FE71E7406E}"/>
              </a:ext>
            </a:extLst>
          </p:cNvPr>
          <p:cNvSpPr txBox="1"/>
          <p:nvPr/>
        </p:nvSpPr>
        <p:spPr>
          <a:xfrm>
            <a:off x="210912" y="2802740"/>
            <a:ext cx="5675992" cy="3539430"/>
          </a:xfrm>
          <a:prstGeom prst="rect">
            <a:avLst/>
          </a:prstGeom>
          <a:noFill/>
          <a:ln w="38100">
            <a:noFill/>
            <a:prstDash val="lgDash"/>
          </a:ln>
        </p:spPr>
        <p:txBody>
          <a:bodyPr wrap="square" rtlCol="0">
            <a:spAutoFit/>
          </a:bodyPr>
          <a:lstStyle/>
          <a:p>
            <a:pPr marL="514350" indent="-514350" algn="just">
              <a:buFont typeface="+mj-lt"/>
              <a:buAutoNum type="arabicPeriod"/>
            </a:pPr>
            <a:r>
              <a:rPr lang="ja-JP" altLang="en-US" sz="3200" dirty="0"/>
              <a:t>授業での配布物を確認・</a:t>
            </a:r>
            <a:br>
              <a:rPr lang="en-US" altLang="ja-JP" sz="3200" dirty="0"/>
            </a:br>
            <a:r>
              <a:rPr lang="ja-JP" altLang="en-US" sz="3200" dirty="0"/>
              <a:t>ダウンロードする</a:t>
            </a:r>
            <a:endParaRPr lang="en-US" altLang="ja-JP" sz="3200" dirty="0"/>
          </a:p>
          <a:p>
            <a:pPr marL="514350" indent="-514350" algn="just">
              <a:buFont typeface="+mj-lt"/>
              <a:buAutoNum type="arabicPeriod"/>
            </a:pPr>
            <a:r>
              <a:rPr lang="ja-JP" altLang="en-US" sz="3200" dirty="0"/>
              <a:t>授業の課題を提出する</a:t>
            </a:r>
            <a:endParaRPr lang="en-US" altLang="ja-JP" sz="3200" dirty="0"/>
          </a:p>
          <a:p>
            <a:pPr marL="514350" indent="-514350" algn="just">
              <a:buFont typeface="+mj-lt"/>
              <a:buAutoNum type="arabicPeriod"/>
            </a:pPr>
            <a:r>
              <a:rPr lang="ja-JP" altLang="en-US" sz="3200" dirty="0"/>
              <a:t>テストを受ける</a:t>
            </a:r>
            <a:endParaRPr lang="en-US" altLang="ja-JP" sz="3200" dirty="0"/>
          </a:p>
          <a:p>
            <a:pPr marL="514350" indent="-514350" algn="just">
              <a:buFont typeface="+mj-lt"/>
              <a:buAutoNum type="arabicPeriod"/>
            </a:pPr>
            <a:r>
              <a:rPr lang="ja-JP" altLang="en-US" sz="3200" dirty="0"/>
              <a:t>グループワークを行う</a:t>
            </a:r>
            <a:endParaRPr lang="en-US" sz="3200" dirty="0"/>
          </a:p>
          <a:p>
            <a:pPr marL="514350" indent="-514350" algn="just">
              <a:buFont typeface="+mj-lt"/>
              <a:buAutoNum type="arabicPeriod"/>
            </a:pPr>
            <a:r>
              <a:rPr lang="ja-JP" altLang="en-US" sz="3200" dirty="0"/>
              <a:t>テスト・課題の成績を確認する</a:t>
            </a:r>
            <a:endParaRPr lang="en-US" sz="3200" dirty="0"/>
          </a:p>
        </p:txBody>
      </p:sp>
      <p:sp>
        <p:nvSpPr>
          <p:cNvPr id="9" name="TextBox 8">
            <a:extLst>
              <a:ext uri="{FF2B5EF4-FFF2-40B4-BE49-F238E27FC236}">
                <a16:creationId xmlns:a16="http://schemas.microsoft.com/office/drawing/2014/main" id="{18A17773-411E-4A40-AEF0-3629D2159244}"/>
              </a:ext>
            </a:extLst>
          </p:cNvPr>
          <p:cNvSpPr txBox="1"/>
          <p:nvPr/>
        </p:nvSpPr>
        <p:spPr>
          <a:xfrm>
            <a:off x="6096000" y="2556519"/>
            <a:ext cx="5879192" cy="4031873"/>
          </a:xfrm>
          <a:prstGeom prst="rect">
            <a:avLst/>
          </a:prstGeom>
          <a:noFill/>
          <a:ln w="38100">
            <a:noFill/>
            <a:prstDash val="lgDash"/>
          </a:ln>
        </p:spPr>
        <p:txBody>
          <a:bodyPr wrap="square" rtlCol="0">
            <a:spAutoFit/>
          </a:bodyPr>
          <a:lstStyle/>
          <a:p>
            <a:pPr marL="514350" indent="-514350" algn="just">
              <a:buFont typeface="+mj-lt"/>
              <a:buAutoNum type="arabicPeriod"/>
            </a:pPr>
            <a:r>
              <a:rPr lang="ja-JP" altLang="en-US" sz="3200" dirty="0"/>
              <a:t>出席カードをオンライン上で提出する</a:t>
            </a:r>
            <a:endParaRPr lang="en-US" altLang="ja-JP" sz="3200" dirty="0"/>
          </a:p>
          <a:p>
            <a:pPr marL="514350" indent="-514350" algn="just">
              <a:buFont typeface="+mj-lt"/>
              <a:buAutoNum type="arabicPeriod"/>
            </a:pPr>
            <a:r>
              <a:rPr lang="ja-JP" altLang="en-US" sz="3200" dirty="0"/>
              <a:t>授業中に実施されるクイズに回答する</a:t>
            </a:r>
            <a:endParaRPr lang="en-US" altLang="ja-JP" sz="3200" dirty="0"/>
          </a:p>
          <a:p>
            <a:pPr marL="514350" indent="-514350" algn="just">
              <a:buFont typeface="+mj-lt"/>
              <a:buAutoNum type="arabicPeriod"/>
            </a:pPr>
            <a:r>
              <a:rPr lang="ja-JP" altLang="en-US" sz="3200" dirty="0"/>
              <a:t>授業中に実施されるアンケートに回答する</a:t>
            </a:r>
            <a:endParaRPr lang="en-US" altLang="ja-JP" sz="3200" dirty="0"/>
          </a:p>
          <a:p>
            <a:pPr marL="514350" indent="-514350" algn="just">
              <a:buFont typeface="+mj-lt"/>
              <a:buAutoNum type="arabicPeriod"/>
            </a:pPr>
            <a:r>
              <a:rPr lang="ja-JP" altLang="en-US" sz="3200" dirty="0"/>
              <a:t>授業に関する質問またはコメントを送信する</a:t>
            </a:r>
            <a:endParaRPr lang="en-US" altLang="ja-JP" sz="3200" dirty="0"/>
          </a:p>
        </p:txBody>
      </p:sp>
    </p:spTree>
    <p:extLst>
      <p:ext uri="{BB962C8B-B14F-4D97-AF65-F5344CB8AC3E}">
        <p14:creationId xmlns:p14="http://schemas.microsoft.com/office/powerpoint/2010/main" val="267031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34768"/>
            <a:ext cx="12192000" cy="1325563"/>
          </a:xfrm>
          <a:solidFill>
            <a:srgbClr val="FF0000"/>
          </a:solidFill>
        </p:spPr>
        <p:txBody>
          <a:bodyPr>
            <a:normAutofit/>
          </a:bodyPr>
          <a:lstStyle/>
          <a:p>
            <a:pPr algn="ctr"/>
            <a:r>
              <a:rPr kumimoji="1" lang="ja-JP" altLang="en-US" sz="6000" dirty="0">
                <a:solidFill>
                  <a:schemeClr val="bg1"/>
                </a:solidFill>
                <a:effectLst>
                  <a:outerShdw blurRad="38100" dist="38100" dir="2700000" algn="tl">
                    <a:srgbClr val="000000">
                      <a:alpha val="43137"/>
                    </a:srgbClr>
                  </a:outerShdw>
                </a:effectLst>
              </a:rPr>
              <a:t>　はどんな時に使う</a:t>
            </a:r>
            <a:r>
              <a:rPr lang="ja-JP" altLang="en-US" sz="6000" dirty="0">
                <a:solidFill>
                  <a:schemeClr val="bg1"/>
                </a:solidFill>
                <a:effectLst>
                  <a:outerShdw blurRad="38100" dist="38100" dir="2700000" algn="tl">
                    <a:srgbClr val="000000">
                      <a:alpha val="43137"/>
                    </a:srgbClr>
                  </a:outerShdw>
                </a:effectLst>
              </a:rPr>
              <a:t>？</a:t>
            </a:r>
            <a:endParaRPr kumimoji="1" lang="ja-JP" altLang="en-US" sz="6000" dirty="0">
              <a:solidFill>
                <a:schemeClr val="bg1"/>
              </a:solidFill>
              <a:effectLst>
                <a:outerShdw blurRad="38100" dist="38100" dir="2700000" algn="tl">
                  <a:srgbClr val="000000">
                    <a:alpha val="43137"/>
                  </a:srgbClr>
                </a:outerShdw>
              </a:effectLst>
            </a:endParaRPr>
          </a:p>
        </p:txBody>
      </p:sp>
      <p:sp>
        <p:nvSpPr>
          <p:cNvPr id="16" name="TextBox 8"/>
          <p:cNvSpPr txBox="1"/>
          <p:nvPr/>
        </p:nvSpPr>
        <p:spPr>
          <a:xfrm>
            <a:off x="838200" y="1966522"/>
            <a:ext cx="10515600" cy="3847207"/>
          </a:xfrm>
          <a:prstGeom prst="rect">
            <a:avLst/>
          </a:prstGeom>
          <a:noFill/>
          <a:ln w="38100">
            <a:solidFill>
              <a:srgbClr val="FF0000"/>
            </a:solidFill>
            <a:prstDash val="lgDash"/>
          </a:ln>
        </p:spPr>
        <p:txBody>
          <a:bodyPr wrap="square" rtlCol="0">
            <a:spAutoFit/>
          </a:bodyPr>
          <a:lstStyle/>
          <a:p>
            <a:pPr algn="just"/>
            <a:r>
              <a:rPr lang="ja-JP" altLang="en-US" sz="3200" dirty="0"/>
              <a:t>①</a:t>
            </a:r>
            <a:r>
              <a:rPr lang="ko-KR" altLang="en-US" sz="3200" dirty="0"/>
              <a:t> </a:t>
            </a:r>
            <a:r>
              <a:rPr lang="ja-JP" altLang="en-US" sz="3200" dirty="0"/>
              <a:t>出席カードをオンライン上で提出する</a:t>
            </a:r>
            <a:endParaRPr lang="en-US" altLang="ja-JP" sz="3200" dirty="0"/>
          </a:p>
          <a:p>
            <a:pPr algn="just"/>
            <a:endParaRPr lang="en-US" altLang="ja-JP" sz="3200" dirty="0"/>
          </a:p>
          <a:p>
            <a:pPr algn="just"/>
            <a:r>
              <a:rPr lang="ja-JP" altLang="en-US" sz="3200" dirty="0"/>
              <a:t>② 授業中に実施されるクイズに回答する</a:t>
            </a:r>
            <a:endParaRPr lang="en-US" altLang="ja-JP" sz="3200" dirty="0"/>
          </a:p>
          <a:p>
            <a:pPr algn="just"/>
            <a:endParaRPr lang="en-US" altLang="ja-JP" sz="3200" dirty="0"/>
          </a:p>
          <a:p>
            <a:pPr algn="just"/>
            <a:r>
              <a:rPr lang="ja-JP" altLang="en-US" sz="3200" dirty="0"/>
              <a:t>③ 授業中に実施されるアンケートに回答する</a:t>
            </a:r>
            <a:endParaRPr lang="en-US" altLang="ja-JP" sz="3200" dirty="0"/>
          </a:p>
          <a:p>
            <a:pPr algn="just"/>
            <a:endParaRPr lang="en-US" altLang="ja-JP" sz="3200" dirty="0"/>
          </a:p>
          <a:p>
            <a:pPr algn="just"/>
            <a:r>
              <a:rPr lang="ja-JP" altLang="en-US" sz="3200" dirty="0"/>
              <a:t>④ 授業に関する質問またはコメントを送信する</a:t>
            </a:r>
            <a:endParaRPr lang="en-US" altLang="ja-JP" sz="3200" dirty="0"/>
          </a:p>
          <a:p>
            <a:pPr algn="just"/>
            <a:endParaRPr lang="en-US" altLang="ja-JP" sz="2000" dirty="0"/>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190" y="122688"/>
            <a:ext cx="1858691" cy="101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40839"/>
            <a:ext cx="1442720" cy="901700"/>
          </a:xfrm>
          <a:prstGeom prst="rect">
            <a:avLst/>
          </a:prstGeom>
        </p:spPr>
      </p:pic>
    </p:spTree>
    <p:extLst>
      <p:ext uri="{BB962C8B-B14F-4D97-AF65-F5344CB8AC3E}">
        <p14:creationId xmlns:p14="http://schemas.microsoft.com/office/powerpoint/2010/main" val="403884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7"/>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1325563"/>
          </a:xfrm>
          <a:solidFill>
            <a:srgbClr val="FF0000"/>
          </a:solidFill>
        </p:spPr>
        <p:txBody>
          <a:bodyPr>
            <a:normAutofit/>
          </a:bodyPr>
          <a:lstStyle/>
          <a:p>
            <a:r>
              <a:rPr lang="en-US" altLang="ja-JP" sz="6000" dirty="0" err="1">
                <a:solidFill>
                  <a:schemeClr val="bg1"/>
                </a:solidFill>
                <a:effectLst>
                  <a:outerShdw blurRad="38100" dist="38100" dir="2700000" algn="tl">
                    <a:srgbClr val="000000">
                      <a:alpha val="43137"/>
                    </a:srgbClr>
                  </a:outerShdw>
                </a:effectLst>
              </a:rPr>
              <a:t>r</a:t>
            </a:r>
            <a:r>
              <a:rPr kumimoji="1" lang="en-US" altLang="ja-JP" sz="6000" dirty="0" err="1">
                <a:solidFill>
                  <a:schemeClr val="bg1"/>
                </a:solidFill>
                <a:effectLst>
                  <a:outerShdw blurRad="38100" dist="38100" dir="2700000" algn="tl">
                    <a:srgbClr val="000000">
                      <a:alpha val="43137"/>
                    </a:srgbClr>
                  </a:outerShdw>
                </a:effectLst>
              </a:rPr>
              <a:t>espon</a:t>
            </a:r>
            <a:r>
              <a:rPr kumimoji="1" lang="ja-JP" altLang="en-US" sz="6000" dirty="0">
                <a:solidFill>
                  <a:schemeClr val="bg1"/>
                </a:solidFill>
                <a:effectLst>
                  <a:outerShdw blurRad="38100" dist="38100" dir="2700000" algn="tl">
                    <a:srgbClr val="000000">
                      <a:alpha val="43137"/>
                    </a:srgbClr>
                  </a:outerShdw>
                </a:effectLst>
              </a:rPr>
              <a:t>のインストール方法</a:t>
            </a:r>
          </a:p>
        </p:txBody>
      </p:sp>
      <p:sp>
        <p:nvSpPr>
          <p:cNvPr id="4" name="コンテンツ プレースホルダー 2"/>
          <p:cNvSpPr txBox="1">
            <a:spLocks/>
          </p:cNvSpPr>
          <p:nvPr/>
        </p:nvSpPr>
        <p:spPr>
          <a:xfrm>
            <a:off x="838200" y="5293471"/>
            <a:ext cx="10515600" cy="15645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dirty="0">
                <a:solidFill>
                  <a:srgbClr val="FF0000"/>
                </a:solidFill>
              </a:rPr>
              <a:t>※</a:t>
            </a:r>
            <a:r>
              <a:rPr lang="ja-JP" altLang="en-US" b="1" dirty="0">
                <a:solidFill>
                  <a:srgbClr val="FF0000"/>
                </a:solidFill>
              </a:rPr>
              <a:t>スマートフォンやタブレットがない場合は、パソコンで</a:t>
            </a:r>
            <a:r>
              <a:rPr lang="en-US" altLang="ja-JP" b="1" dirty="0" err="1">
                <a:solidFill>
                  <a:srgbClr val="FF0000"/>
                </a:solidFill>
              </a:rPr>
              <a:t>manaba</a:t>
            </a:r>
            <a:r>
              <a:rPr lang="ja-JP" altLang="en-US" b="1" dirty="0">
                <a:solidFill>
                  <a:srgbClr val="FF0000"/>
                </a:solidFill>
              </a:rPr>
              <a:t>へログインして</a:t>
            </a:r>
            <a:r>
              <a:rPr lang="en-US" altLang="ja-JP" b="1" dirty="0" err="1">
                <a:solidFill>
                  <a:srgbClr val="FF0000"/>
                </a:solidFill>
              </a:rPr>
              <a:t>respon</a:t>
            </a:r>
            <a:r>
              <a:rPr lang="ja-JP" altLang="en-US" b="1" dirty="0">
                <a:solidFill>
                  <a:srgbClr val="FF0000"/>
                </a:solidFill>
              </a:rPr>
              <a:t>を起動することも可能です。</a:t>
            </a:r>
            <a:endParaRPr lang="en-US" altLang="ja-JP" b="1" dirty="0">
              <a:solidFill>
                <a:srgbClr val="FF0000"/>
              </a:solidFill>
            </a:endParaRPr>
          </a:p>
          <a:p>
            <a:pPr marL="0" indent="0">
              <a:buFont typeface="Arial" panose="020B0604020202020204" pitchFamily="34" charset="0"/>
              <a:buNone/>
            </a:pPr>
            <a:r>
              <a:rPr lang="en-US" altLang="ja-JP" b="1" dirty="0">
                <a:solidFill>
                  <a:srgbClr val="FF0000"/>
                </a:solidFill>
              </a:rPr>
              <a:t>※App Store</a:t>
            </a:r>
            <a:r>
              <a:rPr lang="ja-JP" altLang="en-US" b="1" dirty="0" err="1">
                <a:solidFill>
                  <a:srgbClr val="FF0000"/>
                </a:solidFill>
              </a:rPr>
              <a:t>、</a:t>
            </a:r>
            <a:r>
              <a:rPr lang="en-US" altLang="ja-JP" b="1" dirty="0">
                <a:solidFill>
                  <a:srgbClr val="FF0000"/>
                </a:solidFill>
              </a:rPr>
              <a:t>Google</a:t>
            </a:r>
            <a:r>
              <a:rPr lang="ja-JP" altLang="en-US" b="1" dirty="0">
                <a:solidFill>
                  <a:srgbClr val="FF0000"/>
                </a:solidFill>
              </a:rPr>
              <a:t> </a:t>
            </a:r>
            <a:r>
              <a:rPr lang="en-US" altLang="ja-JP" b="1" dirty="0">
                <a:solidFill>
                  <a:srgbClr val="FF0000"/>
                </a:solidFill>
              </a:rPr>
              <a:t>Play</a:t>
            </a:r>
            <a:r>
              <a:rPr lang="ja-JP" altLang="en-US" b="1" dirty="0">
                <a:solidFill>
                  <a:srgbClr val="FF0000"/>
                </a:solidFill>
              </a:rPr>
              <a:t>共に日本のアカウントでしかダウンロードできません。</a:t>
            </a:r>
            <a:endParaRPr lang="en-US" altLang="ja-JP" b="1" dirty="0">
              <a:solidFill>
                <a:srgbClr val="FF0000"/>
              </a:solidFill>
            </a:endParaRPr>
          </a:p>
          <a:p>
            <a:pPr marL="0" indent="0">
              <a:buFont typeface="Arial" panose="020B0604020202020204" pitchFamily="34" charset="0"/>
              <a:buNone/>
            </a:pPr>
            <a:endParaRPr lang="en-US" altLang="ja-JP" b="1" dirty="0">
              <a:solidFill>
                <a:srgbClr val="FF0000"/>
              </a:solidFill>
            </a:endParaRPr>
          </a:p>
          <a:p>
            <a:pPr marL="0" indent="0">
              <a:buFont typeface="Arial" panose="020B0604020202020204" pitchFamily="34" charset="0"/>
              <a:buNone/>
            </a:pPr>
            <a:endParaRPr lang="en-US" altLang="ja-JP" b="1" dirty="0">
              <a:solidFill>
                <a:srgbClr val="FF0000"/>
              </a:solidFill>
            </a:endParaRPr>
          </a:p>
          <a:p>
            <a:endParaRPr lang="en-US"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9280" y="0"/>
            <a:ext cx="1442720" cy="901700"/>
          </a:xfrm>
          <a:prstGeom prst="rect">
            <a:avLst/>
          </a:prstGeom>
        </p:spPr>
      </p:pic>
      <p:pic>
        <p:nvPicPr>
          <p:cNvPr id="12" name="図 11"/>
          <p:cNvPicPr>
            <a:picLocks noChangeAspect="1"/>
          </p:cNvPicPr>
          <p:nvPr/>
        </p:nvPicPr>
        <p:blipFill>
          <a:blip r:embed="rId4"/>
          <a:stretch>
            <a:fillRect/>
          </a:stretch>
        </p:blipFill>
        <p:spPr>
          <a:xfrm>
            <a:off x="2844801" y="1537980"/>
            <a:ext cx="6036452" cy="3661455"/>
          </a:xfrm>
          <a:prstGeom prst="rect">
            <a:avLst/>
          </a:prstGeom>
        </p:spPr>
      </p:pic>
    </p:spTree>
    <p:extLst>
      <p:ext uri="{BB962C8B-B14F-4D97-AF65-F5344CB8AC3E}">
        <p14:creationId xmlns:p14="http://schemas.microsoft.com/office/powerpoint/2010/main" val="11950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875"/>
            <a:ext cx="12192000" cy="1325563"/>
          </a:xfrm>
          <a:solidFill>
            <a:srgbClr val="FF0000"/>
          </a:solidFill>
        </p:spPr>
        <p:txBody>
          <a:bodyPr>
            <a:normAutofit/>
          </a:bodyPr>
          <a:lstStyle/>
          <a:p>
            <a:r>
              <a:rPr lang="ja-JP" altLang="en-US" sz="3800" b="1" dirty="0">
                <a:solidFill>
                  <a:schemeClr val="bg1"/>
                </a:solidFill>
                <a:effectLst>
                  <a:outerShdw blurRad="38100" dist="38100" dir="2700000" algn="tl">
                    <a:srgbClr val="000000">
                      <a:alpha val="43137"/>
                    </a:srgbClr>
                  </a:outerShdw>
                </a:effectLst>
              </a:rPr>
              <a:t>インストールをせずに、</a:t>
            </a:r>
            <a:r>
              <a:rPr lang="en-US" altLang="ja-JP" sz="3800" b="1" dirty="0" err="1">
                <a:solidFill>
                  <a:schemeClr val="bg1"/>
                </a:solidFill>
                <a:effectLst>
                  <a:outerShdw blurRad="38100" dist="38100" dir="2700000" algn="tl">
                    <a:srgbClr val="000000">
                      <a:alpha val="43137"/>
                    </a:srgbClr>
                  </a:outerShdw>
                </a:effectLst>
              </a:rPr>
              <a:t>respon</a:t>
            </a:r>
            <a:r>
              <a:rPr lang="ja-JP" altLang="en-US" sz="3800" b="1" dirty="0">
                <a:solidFill>
                  <a:schemeClr val="bg1"/>
                </a:solidFill>
                <a:effectLst>
                  <a:outerShdw blurRad="38100" dist="38100" dir="2700000" algn="tl">
                    <a:srgbClr val="000000">
                      <a:alpha val="43137"/>
                    </a:srgbClr>
                  </a:outerShdw>
                </a:effectLst>
              </a:rPr>
              <a:t>を利用する方法</a:t>
            </a:r>
            <a:endParaRPr kumimoji="1" lang="ja-JP" altLang="en-US" sz="3800" b="1" dirty="0">
              <a:solidFill>
                <a:schemeClr val="bg1"/>
              </a:solidFill>
              <a:effectLst>
                <a:outerShdw blurRad="38100" dist="38100" dir="2700000" algn="tl">
                  <a:srgbClr val="000000">
                    <a:alpha val="43137"/>
                  </a:srgbClr>
                </a:outerShdw>
              </a:effectLst>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3126" y="-2503"/>
            <a:ext cx="1442720" cy="901700"/>
          </a:xfrm>
          <a:prstGeom prst="rect">
            <a:avLst/>
          </a:prstGeom>
        </p:spPr>
      </p:pic>
      <p:sp>
        <p:nvSpPr>
          <p:cNvPr id="11" name="正方形/長方形 10"/>
          <p:cNvSpPr/>
          <p:nvPr/>
        </p:nvSpPr>
        <p:spPr>
          <a:xfrm>
            <a:off x="9982200" y="3721100"/>
            <a:ext cx="779780" cy="24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83EEEE-FBE0-3047-9C79-2339B7D66C85}"/>
              </a:ext>
            </a:extLst>
          </p:cNvPr>
          <p:cNvSpPr/>
          <p:nvPr/>
        </p:nvSpPr>
        <p:spPr>
          <a:xfrm>
            <a:off x="64630" y="1658150"/>
            <a:ext cx="5885041" cy="67960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テキスト ボックス 12"/>
          <p:cNvSpPr txBox="1"/>
          <p:nvPr/>
        </p:nvSpPr>
        <p:spPr>
          <a:xfrm>
            <a:off x="46765" y="1832523"/>
            <a:ext cx="6093869" cy="330860"/>
          </a:xfrm>
          <a:prstGeom prst="rect">
            <a:avLst/>
          </a:prstGeom>
          <a:noFill/>
        </p:spPr>
        <p:txBody>
          <a:bodyPr wrap="square" rtlCol="0">
            <a:spAutoFit/>
          </a:bodyPr>
          <a:lstStyle/>
          <a:p>
            <a:r>
              <a:rPr lang="ja-JP" altLang="en-US" sz="1550" b="1" dirty="0"/>
              <a:t>① </a:t>
            </a:r>
            <a:r>
              <a:rPr lang="en-US" sz="1550" b="1" dirty="0"/>
              <a:t>Web</a:t>
            </a:r>
            <a:r>
              <a:rPr lang="ja-JP" altLang="en-US" sz="1550" b="1" dirty="0"/>
              <a:t>ブラウザで</a:t>
            </a:r>
            <a:r>
              <a:rPr lang="en-US" altLang="ja-JP" sz="1550" b="1" dirty="0" err="1"/>
              <a:t>manaba</a:t>
            </a:r>
            <a:r>
              <a:rPr lang="ja-JP" altLang="en-US" sz="1550" b="1" dirty="0"/>
              <a:t>のページに接続し、ログインします。</a:t>
            </a:r>
            <a:endParaRPr lang="en-US" sz="1550" b="1" dirty="0"/>
          </a:p>
        </p:txBody>
      </p:sp>
      <p:sp>
        <p:nvSpPr>
          <p:cNvPr id="14" name="Rectangle 11">
            <a:extLst>
              <a:ext uri="{FF2B5EF4-FFF2-40B4-BE49-F238E27FC236}">
                <a16:creationId xmlns:a16="http://schemas.microsoft.com/office/drawing/2014/main" id="{F183EEEE-FBE0-3047-9C79-2339B7D66C85}"/>
              </a:ext>
            </a:extLst>
          </p:cNvPr>
          <p:cNvSpPr/>
          <p:nvPr/>
        </p:nvSpPr>
        <p:spPr>
          <a:xfrm>
            <a:off x="6478503" y="1650119"/>
            <a:ext cx="5357897" cy="67960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0</a:t>
            </a:r>
          </a:p>
        </p:txBody>
      </p:sp>
      <p:sp>
        <p:nvSpPr>
          <p:cNvPr id="15" name="テキスト ボックス 14"/>
          <p:cNvSpPr txBox="1"/>
          <p:nvPr/>
        </p:nvSpPr>
        <p:spPr>
          <a:xfrm>
            <a:off x="6534993" y="1789009"/>
            <a:ext cx="5357897" cy="569387"/>
          </a:xfrm>
          <a:prstGeom prst="rect">
            <a:avLst/>
          </a:prstGeom>
          <a:noFill/>
        </p:spPr>
        <p:txBody>
          <a:bodyPr wrap="square" rtlCol="0">
            <a:spAutoFit/>
          </a:bodyPr>
          <a:lstStyle/>
          <a:p>
            <a:r>
              <a:rPr lang="ja-JP" altLang="en-US" sz="1550" b="1" dirty="0"/>
              <a:t>② マイページより「</a:t>
            </a:r>
            <a:r>
              <a:rPr lang="en-US" altLang="ja-JP" sz="1550" b="1" dirty="0" err="1"/>
              <a:t>respon</a:t>
            </a:r>
            <a:r>
              <a:rPr lang="ja-JP" altLang="en-US" sz="1550" b="1" dirty="0"/>
              <a:t>」をクリックすると、</a:t>
            </a:r>
            <a:br>
              <a:rPr lang="en-US" altLang="ja-JP" sz="1550" b="1" dirty="0"/>
            </a:br>
            <a:r>
              <a:rPr lang="en-US" altLang="ja-JP" sz="1550" b="1" dirty="0"/>
              <a:t>      </a:t>
            </a:r>
            <a:r>
              <a:rPr lang="ja-JP" altLang="en-US" sz="1550" b="1" dirty="0"/>
              <a:t>利用できます。</a:t>
            </a:r>
            <a:endParaRPr lang="en-US" sz="1550" b="1" dirty="0"/>
          </a:p>
        </p:txBody>
      </p:sp>
      <p:sp>
        <p:nvSpPr>
          <p:cNvPr id="16" name="Rectangle 11">
            <a:extLst>
              <a:ext uri="{FF2B5EF4-FFF2-40B4-BE49-F238E27FC236}">
                <a16:creationId xmlns:a16="http://schemas.microsoft.com/office/drawing/2014/main" id="{F183EEEE-FBE0-3047-9C79-2339B7D66C85}"/>
              </a:ext>
            </a:extLst>
          </p:cNvPr>
          <p:cNvSpPr/>
          <p:nvPr/>
        </p:nvSpPr>
        <p:spPr>
          <a:xfrm flipV="1">
            <a:off x="3007151" y="4364608"/>
            <a:ext cx="942680" cy="93325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Rectangle 11">
            <a:extLst>
              <a:ext uri="{FF2B5EF4-FFF2-40B4-BE49-F238E27FC236}">
                <a16:creationId xmlns:a16="http://schemas.microsoft.com/office/drawing/2014/main" id="{F183EEEE-FBE0-3047-9C79-2339B7D66C85}"/>
              </a:ext>
            </a:extLst>
          </p:cNvPr>
          <p:cNvSpPr/>
          <p:nvPr/>
        </p:nvSpPr>
        <p:spPr>
          <a:xfrm flipV="1">
            <a:off x="10743126" y="3989839"/>
            <a:ext cx="552790" cy="19788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pic>
        <p:nvPicPr>
          <p:cNvPr id="3" name="図 2"/>
          <p:cNvPicPr>
            <a:picLocks/>
          </p:cNvPicPr>
          <p:nvPr/>
        </p:nvPicPr>
        <p:blipFill>
          <a:blip r:embed="rId4">
            <a:extLst>
              <a:ext uri="{28A0092B-C50C-407E-A947-70E740481C1C}">
                <a14:useLocalDpi xmlns:a14="http://schemas.microsoft.com/office/drawing/2010/main" val="0"/>
              </a:ext>
            </a:extLst>
          </a:blip>
          <a:stretch>
            <a:fillRect/>
          </a:stretch>
        </p:blipFill>
        <p:spPr>
          <a:xfrm>
            <a:off x="393700" y="2716339"/>
            <a:ext cx="5400000" cy="3600000"/>
          </a:xfrm>
          <a:prstGeom prst="rect">
            <a:avLst/>
          </a:prstGeom>
          <a:ln>
            <a:solidFill>
              <a:schemeClr val="tx1"/>
            </a:solidFill>
          </a:ln>
        </p:spPr>
      </p:pic>
      <p:pic>
        <p:nvPicPr>
          <p:cNvPr id="4" name="図 3"/>
          <p:cNvPicPr>
            <a:picLocks/>
          </p:cNvPicPr>
          <p:nvPr/>
        </p:nvPicPr>
        <p:blipFill>
          <a:blip r:embed="rId5">
            <a:extLst>
              <a:ext uri="{28A0092B-C50C-407E-A947-70E740481C1C}">
                <a14:useLocalDpi xmlns:a14="http://schemas.microsoft.com/office/drawing/2010/main" val="0"/>
              </a:ext>
            </a:extLst>
          </a:blip>
          <a:stretch>
            <a:fillRect/>
          </a:stretch>
        </p:blipFill>
        <p:spPr>
          <a:xfrm>
            <a:off x="6534994" y="2716667"/>
            <a:ext cx="5400000" cy="3600000"/>
          </a:xfrm>
          <a:prstGeom prst="rect">
            <a:avLst/>
          </a:prstGeom>
          <a:ln>
            <a:solidFill>
              <a:schemeClr val="tx1"/>
            </a:solidFill>
          </a:ln>
        </p:spPr>
      </p:pic>
      <p:sp>
        <p:nvSpPr>
          <p:cNvPr id="10" name="右矢印 9"/>
          <p:cNvSpPr/>
          <p:nvPr/>
        </p:nvSpPr>
        <p:spPr>
          <a:xfrm>
            <a:off x="5480050" y="4187726"/>
            <a:ext cx="1231900" cy="800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正方形/長方形 6"/>
          <p:cNvSpPr/>
          <p:nvPr/>
        </p:nvSpPr>
        <p:spPr>
          <a:xfrm>
            <a:off x="10372090" y="3841750"/>
            <a:ext cx="507960" cy="1480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4A9695BE-9CA5-4623-A296-8BC900296F80}"/>
              </a:ext>
            </a:extLst>
          </p:cNvPr>
          <p:cNvSpPr/>
          <p:nvPr/>
        </p:nvSpPr>
        <p:spPr>
          <a:xfrm flipV="1">
            <a:off x="2999531" y="4485859"/>
            <a:ext cx="942680" cy="93325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Rectangle 11">
            <a:extLst>
              <a:ext uri="{FF2B5EF4-FFF2-40B4-BE49-F238E27FC236}">
                <a16:creationId xmlns:a16="http://schemas.microsoft.com/office/drawing/2014/main" id="{B68C567E-F65B-4101-B515-32A8AF375EE8}"/>
              </a:ext>
            </a:extLst>
          </p:cNvPr>
          <p:cNvSpPr/>
          <p:nvPr/>
        </p:nvSpPr>
        <p:spPr>
          <a:xfrm flipV="1">
            <a:off x="10819326" y="4066039"/>
            <a:ext cx="552790" cy="197887"/>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171714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002970"/>
            <a:ext cx="10515600" cy="2598059"/>
          </a:xfrm>
          <a:solidFill>
            <a:srgbClr val="FF0000"/>
          </a:solidFill>
        </p:spPr>
        <p:txBody>
          <a:bodyPr>
            <a:normAutofit/>
          </a:bodyPr>
          <a:lstStyle/>
          <a:p>
            <a:pPr algn="ctr"/>
            <a:r>
              <a:rPr lang="ja-JP" altLang="en-US" sz="9600" dirty="0">
                <a:solidFill>
                  <a:schemeClr val="bg1"/>
                </a:solidFill>
                <a:effectLst>
                  <a:outerShdw blurRad="38100" dist="38100" dir="2700000" algn="tl">
                    <a:srgbClr val="000000">
                      <a:alpha val="43137"/>
                    </a:srgbClr>
                  </a:outerShdw>
                </a:effectLst>
              </a:rPr>
              <a:t>設定手順</a:t>
            </a:r>
            <a:endParaRPr kumimoji="1" lang="ja-JP" altLang="en-US" sz="9600" dirty="0">
              <a:solidFill>
                <a:schemeClr val="bg1"/>
              </a:solidFill>
              <a:effectLst>
                <a:outerShdw blurRad="38100" dist="38100" dir="2700000" algn="tl">
                  <a:srgbClr val="000000">
                    <a:alpha val="43137"/>
                  </a:srgbClr>
                </a:outerShdw>
              </a:effectLst>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9280" y="114301"/>
            <a:ext cx="1442720" cy="901700"/>
          </a:xfrm>
          <a:prstGeom prst="rect">
            <a:avLst/>
          </a:prstGeom>
        </p:spPr>
      </p:pic>
    </p:spTree>
    <p:extLst>
      <p:ext uri="{BB962C8B-B14F-4D97-AF65-F5344CB8AC3E}">
        <p14:creationId xmlns:p14="http://schemas.microsoft.com/office/powerpoint/2010/main" val="1703472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cxnSp>
        <p:nvCxnSpPr>
          <p:cNvPr id="8" name="直線矢印コネクタ 7"/>
          <p:cNvCxnSpPr>
            <a:stCxn id="7" idx="1"/>
            <a:endCxn id="6" idx="7"/>
          </p:cNvCxnSpPr>
          <p:nvPr/>
        </p:nvCxnSpPr>
        <p:spPr>
          <a:xfrm flipH="1">
            <a:off x="7973737" y="5246073"/>
            <a:ext cx="551137" cy="795183"/>
          </a:xfrm>
          <a:prstGeom prst="straightConnector1">
            <a:avLst/>
          </a:prstGeom>
          <a:ln w="57150">
            <a:solidFill>
              <a:srgbClr val="FF0000"/>
            </a:solidFill>
            <a:prstDash val="sysDash"/>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524874" y="4922907"/>
            <a:ext cx="2338389" cy="646331"/>
          </a:xfrm>
          <a:prstGeom prst="rect">
            <a:avLst/>
          </a:prstGeom>
          <a:solidFill>
            <a:srgbClr val="FF0000"/>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ja-JP" altLang="en-US" sz="3600" dirty="0">
                <a:solidFill>
                  <a:schemeClr val="bg1"/>
                </a:solidFill>
                <a:effectLst>
                  <a:outerShdw blurRad="38100" dist="38100" dir="2700000" algn="tl">
                    <a:srgbClr val="000000">
                      <a:alpha val="43137"/>
                    </a:srgbClr>
                  </a:outerShdw>
                </a:effectLst>
              </a:rPr>
              <a:t>クリック</a:t>
            </a:r>
            <a:endParaRPr lang="en-US" altLang="ja-JP" sz="3600" dirty="0">
              <a:solidFill>
                <a:schemeClr val="bg1"/>
              </a:solidFill>
              <a:effectLst>
                <a:outerShdw blurRad="38100" dist="38100" dir="2700000" algn="tl">
                  <a:srgbClr val="000000">
                    <a:alpha val="43137"/>
                  </a:srgbClr>
                </a:outerShdw>
              </a:effectLst>
            </a:endParaRPr>
          </a:p>
        </p:txBody>
      </p:sp>
      <p:sp>
        <p:nvSpPr>
          <p:cNvPr id="6" name="円/楕円 5"/>
          <p:cNvSpPr/>
          <p:nvPr/>
        </p:nvSpPr>
        <p:spPr>
          <a:xfrm>
            <a:off x="7315199" y="5924549"/>
            <a:ext cx="771525" cy="796925"/>
          </a:xfrm>
          <a:prstGeom prst="ellipse">
            <a:avLst/>
          </a:prstGeom>
          <a:noFill/>
          <a:ln w="5715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114301"/>
            <a:ext cx="1442720" cy="901700"/>
          </a:xfrm>
          <a:prstGeom prst="rect">
            <a:avLst/>
          </a:prstGeom>
        </p:spPr>
      </p:pic>
    </p:spTree>
    <p:extLst>
      <p:ext uri="{BB962C8B-B14F-4D97-AF65-F5344CB8AC3E}">
        <p14:creationId xmlns:p14="http://schemas.microsoft.com/office/powerpoint/2010/main" val="351952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
        <p:nvSpPr>
          <p:cNvPr id="6" name="円/楕円 5"/>
          <p:cNvSpPr/>
          <p:nvPr/>
        </p:nvSpPr>
        <p:spPr>
          <a:xfrm>
            <a:off x="3978275" y="2562225"/>
            <a:ext cx="2184400" cy="736600"/>
          </a:xfrm>
          <a:prstGeom prst="ellipse">
            <a:avLst/>
          </a:prstGeom>
          <a:noFill/>
          <a:ln w="5715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870699" y="2608332"/>
            <a:ext cx="4479472" cy="646331"/>
          </a:xfrm>
          <a:prstGeom prst="rect">
            <a:avLst/>
          </a:prstGeom>
          <a:solidFill>
            <a:srgbClr val="FF0000"/>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ja-JP" altLang="en-US" sz="3600" dirty="0">
                <a:solidFill>
                  <a:schemeClr val="bg1"/>
                </a:solidFill>
                <a:effectLst>
                  <a:outerShdw blurRad="38100" dist="38100" dir="2700000" algn="tl">
                    <a:srgbClr val="000000">
                      <a:alpha val="43137"/>
                    </a:srgbClr>
                  </a:outerShdw>
                </a:effectLst>
              </a:rPr>
              <a:t>学内メールアドレス</a:t>
            </a:r>
            <a:endParaRPr lang="en-US" altLang="ja-JP" sz="3600" dirty="0">
              <a:solidFill>
                <a:schemeClr val="bg1"/>
              </a:solidFill>
              <a:effectLst>
                <a:outerShdw blurRad="38100" dist="38100" dir="2700000" algn="tl">
                  <a:srgbClr val="000000">
                    <a:alpha val="43137"/>
                  </a:srgbClr>
                </a:outerShdw>
              </a:effectLst>
            </a:endParaRPr>
          </a:p>
        </p:txBody>
      </p:sp>
      <p:cxnSp>
        <p:nvCxnSpPr>
          <p:cNvPr id="12" name="直線矢印コネクタ 11"/>
          <p:cNvCxnSpPr>
            <a:cxnSpLocks/>
            <a:stCxn id="11" idx="1"/>
            <a:endCxn id="6" idx="6"/>
          </p:cNvCxnSpPr>
          <p:nvPr/>
        </p:nvCxnSpPr>
        <p:spPr>
          <a:xfrm flipH="1" flipV="1">
            <a:off x="6162675" y="2930525"/>
            <a:ext cx="708024" cy="973"/>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円/楕円 7"/>
          <p:cNvSpPr/>
          <p:nvPr/>
        </p:nvSpPr>
        <p:spPr>
          <a:xfrm>
            <a:off x="4810125" y="3438525"/>
            <a:ext cx="2562225" cy="609600"/>
          </a:xfrm>
          <a:prstGeom prst="ellipse">
            <a:avLst/>
          </a:prstGeom>
          <a:noFill/>
          <a:ln w="5715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4267199" y="2819125"/>
            <a:ext cx="730251" cy="19422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114301"/>
            <a:ext cx="1442720" cy="901700"/>
          </a:xfrm>
          <a:prstGeom prst="rect">
            <a:avLst/>
          </a:prstGeom>
        </p:spPr>
      </p:pic>
    </p:spTree>
    <p:extLst>
      <p:ext uri="{BB962C8B-B14F-4D97-AF65-F5344CB8AC3E}">
        <p14:creationId xmlns:p14="http://schemas.microsoft.com/office/powerpoint/2010/main" val="339611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extLst>
              <a:ext uri="{28A0092B-C50C-407E-A947-70E740481C1C}">
                <a14:useLocalDpi xmlns:a14="http://schemas.microsoft.com/office/drawing/2010/main" val="0"/>
              </a:ext>
            </a:extLst>
          </a:blip>
          <a:srcRect r="45308"/>
          <a:stretch/>
        </p:blipFill>
        <p:spPr>
          <a:xfrm>
            <a:off x="243898" y="165756"/>
            <a:ext cx="11584308" cy="5924147"/>
          </a:xfrm>
          <a:prstGeom prst="rect">
            <a:avLst/>
          </a:prstGeom>
        </p:spPr>
      </p:pic>
      <p:sp>
        <p:nvSpPr>
          <p:cNvPr id="4" name="円/楕円 3"/>
          <p:cNvSpPr/>
          <p:nvPr/>
        </p:nvSpPr>
        <p:spPr>
          <a:xfrm>
            <a:off x="2019300" y="2209800"/>
            <a:ext cx="1155700" cy="495300"/>
          </a:xfrm>
          <a:prstGeom prst="ellipse">
            <a:avLst/>
          </a:prstGeom>
          <a:noFill/>
          <a:ln w="57150">
            <a:solidFill>
              <a:srgbClr val="FF0000"/>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950402" y="2058769"/>
            <a:ext cx="4860348" cy="1200329"/>
          </a:xfrm>
          <a:prstGeom prst="rect">
            <a:avLst/>
          </a:prstGeom>
          <a:solidFill>
            <a:srgbClr val="FF0000"/>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r>
              <a:rPr lang="ja-JP" altLang="en-US" sz="3600" dirty="0">
                <a:solidFill>
                  <a:schemeClr val="bg1"/>
                </a:solidFill>
                <a:effectLst>
                  <a:outerShdw blurRad="38100" dist="38100" dir="2700000" algn="tl">
                    <a:srgbClr val="000000">
                      <a:alpha val="43137"/>
                    </a:srgbClr>
                  </a:outerShdw>
                </a:effectLst>
              </a:rPr>
              <a:t>登録番号が学内メール</a:t>
            </a:r>
            <a:r>
              <a:rPr lang="en-US" altLang="ja-JP" sz="3600" dirty="0">
                <a:solidFill>
                  <a:schemeClr val="bg1"/>
                </a:solidFill>
                <a:effectLst>
                  <a:outerShdw blurRad="38100" dist="38100" dir="2700000" algn="tl">
                    <a:srgbClr val="000000">
                      <a:alpha val="43137"/>
                    </a:srgbClr>
                  </a:outerShdw>
                </a:effectLst>
              </a:rPr>
              <a:t>(</a:t>
            </a:r>
            <a:r>
              <a:rPr lang="ja-JP" altLang="en-US" sz="3600" dirty="0">
                <a:solidFill>
                  <a:schemeClr val="bg1"/>
                </a:solidFill>
                <a:effectLst>
                  <a:outerShdw blurRad="38100" dist="38100" dir="2700000" algn="tl">
                    <a:srgbClr val="000000">
                      <a:alpha val="43137"/>
                    </a:srgbClr>
                  </a:outerShdw>
                </a:effectLst>
              </a:rPr>
              <a:t>Ｏｕｔｌｏｏｋ</a:t>
            </a:r>
            <a:r>
              <a:rPr lang="en-US" altLang="ja-JP" sz="3600" dirty="0">
                <a:solidFill>
                  <a:schemeClr val="bg1"/>
                </a:solidFill>
                <a:effectLst>
                  <a:outerShdw blurRad="38100" dist="38100" dir="2700000" algn="tl">
                    <a:srgbClr val="000000">
                      <a:alpha val="43137"/>
                    </a:srgbClr>
                  </a:outerShdw>
                </a:effectLst>
              </a:rPr>
              <a:t>)</a:t>
            </a:r>
            <a:r>
              <a:rPr lang="ja-JP" altLang="en-US" sz="3600" dirty="0">
                <a:solidFill>
                  <a:schemeClr val="bg1"/>
                </a:solidFill>
                <a:effectLst>
                  <a:outerShdw blurRad="38100" dist="38100" dir="2700000" algn="tl">
                    <a:srgbClr val="000000">
                      <a:alpha val="43137"/>
                    </a:srgbClr>
                  </a:outerShdw>
                </a:effectLst>
              </a:rPr>
              <a:t>に届く</a:t>
            </a:r>
            <a:endParaRPr lang="en-US" altLang="ja-JP" sz="3600" dirty="0">
              <a:solidFill>
                <a:schemeClr val="bg1"/>
              </a:solidFill>
              <a:effectLst>
                <a:outerShdw blurRad="38100" dist="38100" dir="2700000" algn="tl">
                  <a:srgbClr val="000000">
                    <a:alpha val="43137"/>
                  </a:srgbClr>
                </a:outerShdw>
              </a:effectLst>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49280" y="114301"/>
            <a:ext cx="1442720" cy="901700"/>
          </a:xfrm>
          <a:prstGeom prst="rect">
            <a:avLst/>
          </a:prstGeom>
        </p:spPr>
      </p:pic>
    </p:spTree>
    <p:extLst>
      <p:ext uri="{BB962C8B-B14F-4D97-AF65-F5344CB8AC3E}">
        <p14:creationId xmlns:p14="http://schemas.microsoft.com/office/powerpoint/2010/main" val="41895709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977</Words>
  <Application>Microsoft Office PowerPoint</Application>
  <PresentationFormat>ワイド画面</PresentationFormat>
  <Paragraphs>101</Paragraphs>
  <Slides>18</Slides>
  <Notes>18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Calibri (본문)</vt:lpstr>
      <vt:lpstr>맑은 고딕</vt:lpstr>
      <vt:lpstr>ＭＳ Ｐゴシック 本文</vt:lpstr>
      <vt:lpstr>游ゴシック</vt:lpstr>
      <vt:lpstr>游ゴシック Light</vt:lpstr>
      <vt:lpstr>Arial</vt:lpstr>
      <vt:lpstr>Office テーマ</vt:lpstr>
      <vt:lpstr>～APUの学修支援システム～</vt:lpstr>
      <vt:lpstr>APUの学修支援システム</vt:lpstr>
      <vt:lpstr>　はどんな時に使う？</vt:lpstr>
      <vt:lpstr>responのインストール方法</vt:lpstr>
      <vt:lpstr>インストールをせずに、responを利用する方法</vt:lpstr>
      <vt:lpstr>設定手順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出席カードを提出してみよう</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～APUの学修支援システム～</dc:title>
  <dc:creator>s-takeda@apujm.apu.ac.jp</dc:creator>
  <cp:lastModifiedBy>1989se@apujm.apu.ac.jp</cp:lastModifiedBy>
  <cp:revision>13</cp:revision>
  <dcterms:created xsi:type="dcterms:W3CDTF">2021-09-02T23:27:19Z</dcterms:created>
  <dcterms:modified xsi:type="dcterms:W3CDTF">2021-09-13T07:56:26Z</dcterms:modified>
</cp:coreProperties>
</file>