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3" r:id="rId2"/>
    <p:sldId id="313" r:id="rId3"/>
    <p:sldId id="291" r:id="rId4"/>
    <p:sldId id="292" r:id="rId5"/>
    <p:sldId id="293" r:id="rId6"/>
    <p:sldId id="303" r:id="rId7"/>
    <p:sldId id="302" r:id="rId8"/>
    <p:sldId id="290" r:id="rId9"/>
    <p:sldId id="286" r:id="rId10"/>
    <p:sldId id="310" r:id="rId11"/>
    <p:sldId id="309" r:id="rId12"/>
    <p:sldId id="305" r:id="rId13"/>
    <p:sldId id="284"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7570" autoAdjust="0"/>
  </p:normalViewPr>
  <p:slideViewPr>
    <p:cSldViewPr snapToGrid="0">
      <p:cViewPr varScale="1">
        <p:scale>
          <a:sx n="96" d="100"/>
          <a:sy n="96" d="100"/>
        </p:scale>
        <p:origin x="9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F3964-3B69-4FBE-9599-9C22B535EC00}" type="datetimeFigureOut">
              <a:rPr kumimoji="1" lang="ja-JP" altLang="en-US" smtClean="0"/>
              <a:t>2021/9/13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9E02E-FF22-4A57-BDCF-4F69D0177786}" type="slidenum">
              <a:rPr kumimoji="1" lang="ja-JP" altLang="en-US" smtClean="0"/>
              <a:t>‹#›</a:t>
            </a:fld>
            <a:endParaRPr kumimoji="1" lang="ja-JP" altLang="en-US"/>
          </a:p>
        </p:txBody>
      </p:sp>
    </p:spTree>
    <p:extLst>
      <p:ext uri="{BB962C8B-B14F-4D97-AF65-F5344CB8AC3E}">
        <p14:creationId xmlns:p14="http://schemas.microsoft.com/office/powerpoint/2010/main" val="13427474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800"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a:t>
            </a:fld>
            <a:endParaRPr kumimoji="1" lang="ja-JP" altLang="en-US"/>
          </a:p>
        </p:txBody>
      </p:sp>
    </p:spTree>
    <p:extLst>
      <p:ext uri="{BB962C8B-B14F-4D97-AF65-F5344CB8AC3E}">
        <p14:creationId xmlns:p14="http://schemas.microsoft.com/office/powerpoint/2010/main" val="151003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800" dirty="0">
                <a:latin typeface="ＭＳ Ｐゴシック 本文"/>
              </a:rPr>
              <a:t>次にプレゼンテーションなどのグループワークに関しては、プロジェクト機能を使用します。グループワークがある授業はこの画面で担当教員からの課題に関する説明を確認できます。また、皆さんは自分のチームメンバーを確認したり、プレゼンテーションの内容について議論をすることが可能です。最後に課題提出はこちらのボタンで可能です。</a:t>
            </a:r>
            <a:endParaRPr lang="en-US" altLang="ja-JP" sz="1800" dirty="0">
              <a:latin typeface="ＭＳ Ｐゴシック 本文"/>
            </a:endParaRPr>
          </a:p>
          <a:p>
            <a:endParaRPr lang="en-US" altLang="ja-JP" sz="1800" dirty="0">
              <a:latin typeface="ＭＳ Ｐゴシック 本文"/>
            </a:endParaRPr>
          </a:p>
          <a:p>
            <a:endParaRPr lang="en-US" altLang="ja-JP" sz="1800" dirty="0"/>
          </a:p>
        </p:txBody>
      </p:sp>
      <p:sp>
        <p:nvSpPr>
          <p:cNvPr id="4" name="Slide Number Placeholder 3"/>
          <p:cNvSpPr>
            <a:spLocks noGrp="1"/>
          </p:cNvSpPr>
          <p:nvPr>
            <p:ph type="sldNum" sz="quarter" idx="5"/>
          </p:nvPr>
        </p:nvSpPr>
        <p:spPr/>
        <p:txBody>
          <a:bodyPr/>
          <a:lstStyle/>
          <a:p>
            <a:fld id="{AC325A75-4FF6-4EC3-9BFF-D6DB552A8626}" type="slidenum">
              <a:rPr kumimoji="1" lang="ja-JP" altLang="en-US" smtClean="0"/>
              <a:t>10</a:t>
            </a:fld>
            <a:endParaRPr kumimoji="1" lang="ja-JP" altLang="en-US"/>
          </a:p>
        </p:txBody>
      </p:sp>
    </p:spTree>
    <p:extLst>
      <p:ext uri="{BB962C8B-B14F-4D97-AF65-F5344CB8AC3E}">
        <p14:creationId xmlns:p14="http://schemas.microsoft.com/office/powerpoint/2010/main" val="319135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42">
              <a:defRPr/>
            </a:pPr>
            <a:r>
              <a:rPr lang="ja-JP" altLang="en-US" sz="1800" dirty="0">
                <a:latin typeface="+mn-ea"/>
              </a:rPr>
              <a:t>課題提出方法は、各チームに所属している誰か</a:t>
            </a:r>
            <a:r>
              <a:rPr lang="en-US" altLang="ja-JP" sz="1800" dirty="0">
                <a:latin typeface="+mn-ea"/>
              </a:rPr>
              <a:t>1</a:t>
            </a:r>
            <a:r>
              <a:rPr lang="ja-JP" altLang="en-US" sz="1800" dirty="0">
                <a:latin typeface="+mn-ea"/>
              </a:rPr>
              <a:t>人が代表して提出する「チームで課題を提出」と各チームメンバーの一人ひとりが個人で提出する「個人で課題を提出」する方法に分かれます。どの提出方法になるかは、担当教員が決めますので、担当教員からの説明をしっかり聞くように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11</a:t>
            </a:fld>
            <a:endParaRPr kumimoji="1" lang="ja-JP" altLang="en-US"/>
          </a:p>
        </p:txBody>
      </p:sp>
    </p:spTree>
    <p:extLst>
      <p:ext uri="{BB962C8B-B14F-4D97-AF65-F5344CB8AC3E}">
        <p14:creationId xmlns:p14="http://schemas.microsoft.com/office/powerpoint/2010/main" val="1658370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800" dirty="0"/>
              <a:t>最後に、提出したテストや課題の成績を確認する「成績」機能では、自分の点数だけでなく、提出した回答及び解説、そして、教員からの講評も確認することができます。また、クラス全体のテスト結果を確認し、他の学生との比較を通して、自分がどれぐらいのレベルなのかを確認することができます。</a:t>
            </a:r>
            <a:endParaRPr lang="en-US" altLang="ja-JP" sz="1800" dirty="0"/>
          </a:p>
          <a:p>
            <a:endParaRPr lang="en-US" altLang="ja-JP" dirty="0"/>
          </a:p>
        </p:txBody>
      </p:sp>
      <p:sp>
        <p:nvSpPr>
          <p:cNvPr id="4" name="Slide Number Placeholder 3"/>
          <p:cNvSpPr>
            <a:spLocks noGrp="1"/>
          </p:cNvSpPr>
          <p:nvPr>
            <p:ph type="sldNum" sz="quarter" idx="5"/>
          </p:nvPr>
        </p:nvSpPr>
        <p:spPr/>
        <p:txBody>
          <a:bodyPr/>
          <a:lstStyle/>
          <a:p>
            <a:fld id="{AC325A75-4FF6-4EC3-9BFF-D6DB552A8626}" type="slidenum">
              <a:rPr kumimoji="1" lang="ja-JP" altLang="en-US" smtClean="0"/>
              <a:t>12</a:t>
            </a:fld>
            <a:endParaRPr kumimoji="1" lang="ja-JP" altLang="en-US"/>
          </a:p>
        </p:txBody>
      </p:sp>
    </p:spTree>
    <p:extLst>
      <p:ext uri="{BB962C8B-B14F-4D97-AF65-F5344CB8AC3E}">
        <p14:creationId xmlns:p14="http://schemas.microsoft.com/office/powerpoint/2010/main" val="3087163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ただし、提出したテスト･課題の成績を</a:t>
            </a:r>
            <a:r>
              <a:rPr lang="en-US" altLang="ja-JP" sz="1800" dirty="0" err="1"/>
              <a:t>manaba</a:t>
            </a:r>
            <a:r>
              <a:rPr lang="ja-JP" altLang="en-US" sz="1800" dirty="0"/>
              <a:t>上で学生に公開するかしないかは授業の担当教員によって異なります。担当教員が公開しない場合は、確認できません。また、各科目の最終成績および単位取得有無は成績発表日に</a:t>
            </a:r>
            <a:r>
              <a:rPr lang="en-US" altLang="ja-JP" sz="1800" dirty="0" err="1"/>
              <a:t>Campusmate</a:t>
            </a:r>
            <a:r>
              <a:rPr lang="ja-JP" altLang="en-US" sz="1800" dirty="0"/>
              <a:t>より確認することができます。</a:t>
            </a:r>
            <a:endParaRPr lang="en-US" altLang="ja-JP" sz="1800" dirty="0"/>
          </a:p>
          <a:p>
            <a:pPr defTabSz="946240"/>
            <a:endParaRPr lang="en-US" altLang="ja-JP" sz="18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13</a:t>
            </a:fld>
            <a:endParaRPr kumimoji="1" lang="ja-JP" altLang="en-US"/>
          </a:p>
        </p:txBody>
      </p:sp>
    </p:spTree>
    <p:extLst>
      <p:ext uri="{BB962C8B-B14F-4D97-AF65-F5344CB8AC3E}">
        <p14:creationId xmlns:p14="http://schemas.microsoft.com/office/powerpoint/2010/main" val="122220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800" dirty="0"/>
              <a:t>APU</a:t>
            </a:r>
            <a:r>
              <a:rPr lang="ja-JP" altLang="en-US" sz="1800" dirty="0"/>
              <a:t>では、皆さんの学びを支援するためのツールとして、</a:t>
            </a:r>
            <a:r>
              <a:rPr lang="en-US" altLang="ja-JP" sz="1800" dirty="0" err="1"/>
              <a:t>manaba</a:t>
            </a:r>
            <a:r>
              <a:rPr lang="ja-JP" altLang="en-US" sz="1800" dirty="0"/>
              <a:t>および</a:t>
            </a:r>
            <a:r>
              <a:rPr lang="en-US" altLang="ja-JP" sz="1800" dirty="0" err="1"/>
              <a:t>repson</a:t>
            </a:r>
            <a:r>
              <a:rPr lang="ja-JP" altLang="en-US" sz="1800" dirty="0"/>
              <a:t>を活用しています。</a:t>
            </a:r>
            <a:r>
              <a:rPr lang="ja-JP" altLang="en-US" sz="1900" dirty="0"/>
              <a:t>インターネットを利用し、パソコンやタブレット端末、スマートフォンからいつでも、どこからでもアクセスすることが可能です。本日は、皆さんが入学し、実際どのような場面で二つのシステムを使うかについて説明をしていきます。先ずは</a:t>
            </a:r>
            <a:r>
              <a:rPr lang="en-US" altLang="ja-JP" sz="1900" dirty="0" err="1"/>
              <a:t>manaba</a:t>
            </a:r>
            <a:r>
              <a:rPr lang="ja-JP" altLang="en-US" sz="1900" dirty="0"/>
              <a:t>について見ていきましょう。</a:t>
            </a:r>
            <a:endParaRPr lang="en-US" altLang="ja-JP" sz="1800" dirty="0"/>
          </a:p>
          <a:p>
            <a:endParaRPr lang="en-US" altLang="ja-JP" sz="1900" dirty="0"/>
          </a:p>
          <a:p>
            <a:endParaRPr lang="en-US" altLang="ja-JP" sz="1800" dirty="0"/>
          </a:p>
          <a:p>
            <a:endParaRPr lang="en-US" altLang="ja-JP" sz="1800" dirty="0"/>
          </a:p>
          <a:p>
            <a:endParaRPr lang="en-US" altLang="ja-JP" b="0" dirty="0"/>
          </a:p>
          <a:p>
            <a:endParaRPr lang="en-US" altLang="ja-JP" b="0" dirty="0"/>
          </a:p>
          <a:p>
            <a:endParaRPr lang="en-US" altLang="ja-JP" b="0" dirty="0"/>
          </a:p>
          <a:p>
            <a:endParaRPr lang="en-US" altLang="ja-JP" b="0" dirty="0"/>
          </a:p>
        </p:txBody>
      </p:sp>
      <p:sp>
        <p:nvSpPr>
          <p:cNvPr id="4" name="Slide Number Placeholder 3"/>
          <p:cNvSpPr>
            <a:spLocks noGrp="1"/>
          </p:cNvSpPr>
          <p:nvPr>
            <p:ph type="sldNum" sz="quarter" idx="10"/>
          </p:nvPr>
        </p:nvSpPr>
        <p:spPr/>
        <p:txBody>
          <a:bodyPr/>
          <a:lstStyle/>
          <a:p>
            <a:fld id="{AC325A75-4FF6-4EC3-9BFF-D6DB552A8626}" type="slidenum">
              <a:rPr kumimoji="1" lang="ja-JP" altLang="en-US" smtClean="0"/>
              <a:t>2</a:t>
            </a:fld>
            <a:endParaRPr kumimoji="1" lang="ja-JP" altLang="en-US"/>
          </a:p>
        </p:txBody>
      </p:sp>
    </p:spTree>
    <p:extLst>
      <p:ext uri="{BB962C8B-B14F-4D97-AF65-F5344CB8AC3E}">
        <p14:creationId xmlns:p14="http://schemas.microsoft.com/office/powerpoint/2010/main" val="49579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900" dirty="0" err="1"/>
              <a:t>ｍ</a:t>
            </a:r>
            <a:r>
              <a:rPr lang="en-US" altLang="ja-JP" sz="1900" dirty="0" err="1"/>
              <a:t>anaba</a:t>
            </a:r>
            <a:r>
              <a:rPr lang="ja-JP" altLang="en-US" sz="1900" dirty="0"/>
              <a:t>では、授業での配布物を確認・ダウンロードしたり、授業の課題を提出することができます。また、テストを受けたり、グループワークを行ったり、提出したテスト・課題の成績を確認することも可能です。</a:t>
            </a:r>
            <a:endParaRPr lang="en-US" altLang="ja-JP" sz="1900" dirty="0"/>
          </a:p>
          <a:p>
            <a:endParaRPr lang="en-US" altLang="ja-JP" sz="1800" dirty="0"/>
          </a:p>
          <a:p>
            <a:endParaRPr lang="en-US" altLang="ja-JP" sz="1800" dirty="0"/>
          </a:p>
          <a:p>
            <a:endParaRPr lang="en-US" altLang="ja-JP" b="0" dirty="0"/>
          </a:p>
          <a:p>
            <a:endParaRPr lang="en-US" altLang="ja-JP" b="0" dirty="0"/>
          </a:p>
          <a:p>
            <a:endParaRPr lang="en-US" altLang="ja-JP" b="0" dirty="0"/>
          </a:p>
          <a:p>
            <a:endParaRPr lang="en-US" altLang="ja-JP" b="0" dirty="0"/>
          </a:p>
        </p:txBody>
      </p:sp>
      <p:sp>
        <p:nvSpPr>
          <p:cNvPr id="4" name="Slide Number Placeholder 3"/>
          <p:cNvSpPr>
            <a:spLocks noGrp="1"/>
          </p:cNvSpPr>
          <p:nvPr>
            <p:ph type="sldNum" sz="quarter" idx="10"/>
          </p:nvPr>
        </p:nvSpPr>
        <p:spPr/>
        <p:txBody>
          <a:bodyPr/>
          <a:lstStyle/>
          <a:p>
            <a:fld id="{AC325A75-4FF6-4EC3-9BFF-D6DB552A8626}" type="slidenum">
              <a:rPr kumimoji="1" lang="ja-JP" altLang="en-US" smtClean="0"/>
              <a:t>3</a:t>
            </a:fld>
            <a:endParaRPr kumimoji="1" lang="ja-JP" altLang="en-US"/>
          </a:p>
        </p:txBody>
      </p:sp>
    </p:spTree>
    <p:extLst>
      <p:ext uri="{BB962C8B-B14F-4D97-AF65-F5344CB8AC3E}">
        <p14:creationId xmlns:p14="http://schemas.microsoft.com/office/powerpoint/2010/main" val="245633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800" dirty="0" err="1"/>
              <a:t>manaba</a:t>
            </a:r>
            <a:r>
              <a:rPr lang="ja-JP" altLang="en-US" sz="1800" dirty="0"/>
              <a:t>のログイン画面は、</a:t>
            </a:r>
            <a:r>
              <a:rPr lang="en-US" altLang="ja-JP" sz="1800" dirty="0"/>
              <a:t>Google</a:t>
            </a:r>
            <a:r>
              <a:rPr lang="ja-JP" altLang="en-US" sz="1800" dirty="0"/>
              <a:t>で「</a:t>
            </a:r>
            <a:r>
              <a:rPr lang="en-US" altLang="ja-JP" sz="1800" dirty="0"/>
              <a:t>APU </a:t>
            </a:r>
            <a:r>
              <a:rPr lang="en-US" altLang="ja-JP" sz="1800" dirty="0" err="1"/>
              <a:t>manaba</a:t>
            </a:r>
            <a:r>
              <a:rPr lang="ja-JP" altLang="en-US" sz="1800" dirty="0"/>
              <a:t>」を検索するか、または　</a:t>
            </a:r>
            <a:r>
              <a:rPr lang="en-US" altLang="ja-JP" sz="1800" dirty="0"/>
              <a:t>APU</a:t>
            </a:r>
            <a:r>
              <a:rPr lang="ja-JP" altLang="en-US" sz="1800" dirty="0"/>
              <a:t>の</a:t>
            </a:r>
            <a:r>
              <a:rPr lang="en-US" altLang="ja-JP" sz="1800" dirty="0"/>
              <a:t>Campus</a:t>
            </a:r>
            <a:r>
              <a:rPr lang="ja-JP" altLang="en-US" sz="1800" dirty="0"/>
              <a:t> </a:t>
            </a:r>
            <a:r>
              <a:rPr lang="en-US" altLang="ja-JP" sz="1800" dirty="0"/>
              <a:t>Terminal</a:t>
            </a:r>
            <a:r>
              <a:rPr lang="ja-JP" altLang="en-US" sz="1800" dirty="0"/>
              <a:t>から「アカデミック」を選択し、その次に表示される画面から「</a:t>
            </a:r>
            <a:r>
              <a:rPr lang="en-US" altLang="ja-JP" sz="1800" dirty="0" err="1"/>
              <a:t>manaba</a:t>
            </a:r>
            <a:r>
              <a:rPr lang="ja-JP" altLang="en-US" sz="1800" dirty="0"/>
              <a:t>ログイン画面」を選択することで起動できます。ログイン時には、</a:t>
            </a:r>
            <a:r>
              <a:rPr lang="en-US" altLang="ja-JP" sz="1800" dirty="0"/>
              <a:t>Campus Terminal</a:t>
            </a:r>
            <a:r>
              <a:rPr lang="ja-JP" altLang="en-US" sz="1800" dirty="0"/>
              <a:t>や</a:t>
            </a:r>
            <a:r>
              <a:rPr lang="en-US" altLang="ja-JP" sz="1800" dirty="0"/>
              <a:t>zoom</a:t>
            </a:r>
            <a:r>
              <a:rPr lang="ja-JP" altLang="en-US" sz="1800" dirty="0" err="1"/>
              <a:t>、</a:t>
            </a:r>
            <a:r>
              <a:rPr lang="en-US" altLang="ja-JP" sz="1800" dirty="0"/>
              <a:t>Outlook</a:t>
            </a:r>
            <a:r>
              <a:rPr lang="ja-JP" altLang="en-US" sz="1800" dirty="0"/>
              <a:t>と同様に、ご自身の</a:t>
            </a:r>
            <a:r>
              <a:rPr lang="en-US" altLang="ja-JP" sz="1800" dirty="0"/>
              <a:t>APU</a:t>
            </a:r>
            <a:r>
              <a:rPr lang="ja-JP" altLang="en-US" sz="1800" dirty="0"/>
              <a:t>の</a:t>
            </a:r>
            <a:r>
              <a:rPr lang="en-US" altLang="ja-JP" sz="1800" dirty="0"/>
              <a:t>ID</a:t>
            </a:r>
            <a:r>
              <a:rPr lang="ja-JP" altLang="en-US" sz="1800" dirty="0"/>
              <a:t>とパスワードを使ってください。</a:t>
            </a:r>
            <a:endParaRPr lang="en-US" altLang="ja-JP" sz="1800" dirty="0"/>
          </a:p>
        </p:txBody>
      </p:sp>
      <p:sp>
        <p:nvSpPr>
          <p:cNvPr id="4" name="Slide Number Placeholder 3"/>
          <p:cNvSpPr>
            <a:spLocks noGrp="1"/>
          </p:cNvSpPr>
          <p:nvPr>
            <p:ph type="sldNum" sz="quarter" idx="10"/>
          </p:nvPr>
        </p:nvSpPr>
        <p:spPr/>
        <p:txBody>
          <a:bodyPr/>
          <a:lstStyle/>
          <a:p>
            <a:fld id="{AC325A75-4FF6-4EC3-9BFF-D6DB552A8626}" type="slidenum">
              <a:rPr kumimoji="1" lang="ja-JP" altLang="en-US" smtClean="0"/>
              <a:t>4</a:t>
            </a:fld>
            <a:endParaRPr kumimoji="1" lang="ja-JP" altLang="en-US"/>
          </a:p>
        </p:txBody>
      </p:sp>
    </p:spTree>
    <p:extLst>
      <p:ext uri="{BB962C8B-B14F-4D97-AF65-F5344CB8AC3E}">
        <p14:creationId xmlns:p14="http://schemas.microsoft.com/office/powerpoint/2010/main" val="169479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322"/>
            <a:r>
              <a:rPr lang="ja-JP" altLang="en-US" sz="1600" dirty="0"/>
              <a:t>ログイン後にはこちらのコース一覧画面が表示されます。表示されるコースなど内容はログインした学生ごとに異なります。コースは皆さんの履修登録内容に合わせ、授業の担当教員がそれぞれ追加します。ただし、全教員が</a:t>
            </a:r>
            <a:r>
              <a:rPr lang="en-US" altLang="ja-JP" sz="1600" dirty="0" err="1"/>
              <a:t>manaba</a:t>
            </a:r>
            <a:r>
              <a:rPr lang="ja-JP" altLang="en-US" sz="1600" dirty="0"/>
              <a:t>を使うわけではありませんのでご注意ください。また、授業で担当教員が</a:t>
            </a:r>
            <a:r>
              <a:rPr lang="en-US" altLang="ja-JP" sz="1600" dirty="0" err="1"/>
              <a:t>manaba</a:t>
            </a:r>
            <a:r>
              <a:rPr lang="ja-JP" altLang="en-US" sz="1600" dirty="0"/>
              <a:t>を使うにも関わらず、自分がそのコースに追加されなかった場合は、担当教員に直接問合せてください。また、履修を削除した科目であっても</a:t>
            </a:r>
            <a:r>
              <a:rPr lang="en-US" altLang="ja-JP" sz="1600" dirty="0" err="1"/>
              <a:t>manaba</a:t>
            </a:r>
            <a:r>
              <a:rPr lang="ja-JP" altLang="en-US" sz="1600" dirty="0"/>
              <a:t>上にはその科目のコースが表示されたままになる場合があります。科目削除か完了している場合は、単位修得および成績には影響がありません。最後に、</a:t>
            </a:r>
            <a:r>
              <a:rPr lang="ja-JP" altLang="en-US" sz="1600" dirty="0">
                <a:solidFill>
                  <a:prstClr val="black"/>
                </a:solidFill>
              </a:rPr>
              <a:t>各コースの横に表示されているアイコンから、最新情報を確認することができます。</a:t>
            </a:r>
            <a:r>
              <a:rPr lang="ja-JP" altLang="en-US" sz="1600" dirty="0"/>
              <a:t>未読のコースニュースや未提出の課題があるとアイコンの色が赤に変わってお知らせします。</a:t>
            </a:r>
            <a:endParaRPr lang="en-US" altLang="ja-JP" sz="1600" dirty="0"/>
          </a:p>
          <a:p>
            <a:endParaRPr lang="en-US" altLang="ja-JP" dirty="0"/>
          </a:p>
        </p:txBody>
      </p:sp>
      <p:sp>
        <p:nvSpPr>
          <p:cNvPr id="4" name="Slide Number Placeholder 3"/>
          <p:cNvSpPr>
            <a:spLocks noGrp="1"/>
          </p:cNvSpPr>
          <p:nvPr>
            <p:ph type="sldNum" sz="quarter" idx="10"/>
          </p:nvPr>
        </p:nvSpPr>
        <p:spPr/>
        <p:txBody>
          <a:bodyPr/>
          <a:lstStyle/>
          <a:p>
            <a:fld id="{AC325A75-4FF6-4EC3-9BFF-D6DB552A8626}" type="slidenum">
              <a:rPr kumimoji="1" lang="ja-JP" altLang="en-US" smtClean="0"/>
              <a:t>5</a:t>
            </a:fld>
            <a:endParaRPr kumimoji="1" lang="ja-JP" altLang="en-US"/>
          </a:p>
        </p:txBody>
      </p:sp>
    </p:spTree>
    <p:extLst>
      <p:ext uri="{BB962C8B-B14F-4D97-AF65-F5344CB8AC3E}">
        <p14:creationId xmlns:p14="http://schemas.microsoft.com/office/powerpoint/2010/main" val="259379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800" dirty="0"/>
              <a:t>それでは、実際登録されているコースに入ってみましょう。コースの中には、授業での配布物を確認及びダウンロードする「コンテンツ」、レポートなどの授業の課題を提出する「レポート」、中間・期末試験又は授業後の練習問題に活用される「小テスト」、プレゼンテーション課題などグループワーク時に使用する「プロジェクト」、提出したテストや課題の成績を確認する「成績」機能があります。それでは、今から各機能を</a:t>
            </a:r>
            <a:r>
              <a:rPr lang="en-US" altLang="ja-JP" sz="1800" dirty="0"/>
              <a:t>1</a:t>
            </a:r>
            <a:r>
              <a:rPr lang="ja-JP" altLang="en-US" sz="1800" dirty="0" err="1"/>
              <a:t>つずつ</a:t>
            </a:r>
            <a:r>
              <a:rPr lang="ja-JP" altLang="en-US" sz="1800" dirty="0"/>
              <a:t>見ていきましょう。</a:t>
            </a:r>
            <a:endParaRPr lang="en-US" altLang="ja-JP" sz="1800" dirty="0"/>
          </a:p>
          <a:p>
            <a:endParaRPr lang="en-US" altLang="ja-JP" sz="1800" dirty="0"/>
          </a:p>
          <a:p>
            <a:endParaRPr lang="en-US" dirty="0"/>
          </a:p>
        </p:txBody>
      </p:sp>
      <p:sp>
        <p:nvSpPr>
          <p:cNvPr id="4" name="Slide Number Placeholder 3"/>
          <p:cNvSpPr>
            <a:spLocks noGrp="1"/>
          </p:cNvSpPr>
          <p:nvPr>
            <p:ph type="sldNum" sz="quarter" idx="5"/>
          </p:nvPr>
        </p:nvSpPr>
        <p:spPr/>
        <p:txBody>
          <a:bodyPr/>
          <a:lstStyle/>
          <a:p>
            <a:fld id="{AC325A75-4FF6-4EC3-9BFF-D6DB552A8626}" type="slidenum">
              <a:rPr kumimoji="1" lang="ja-JP" altLang="en-US" smtClean="0"/>
              <a:t>6</a:t>
            </a:fld>
            <a:endParaRPr kumimoji="1" lang="ja-JP" altLang="en-US"/>
          </a:p>
        </p:txBody>
      </p:sp>
    </p:spTree>
    <p:extLst>
      <p:ext uri="{BB962C8B-B14F-4D97-AF65-F5344CB8AC3E}">
        <p14:creationId xmlns:p14="http://schemas.microsoft.com/office/powerpoint/2010/main" val="56111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800" dirty="0"/>
              <a:t>コンテンツ機能では、ページタイトルから確認したい講義資料をクリックし、添付ファイルよりダウンロードして確認が可能です。また、あなただけが見えるメモを残したり、コメントを書くことで先生に資料について質問をすることもできます。</a:t>
            </a:r>
            <a:endParaRPr lang="en-US" altLang="ja-JP" sz="1800" dirty="0"/>
          </a:p>
          <a:p>
            <a:endParaRPr lang="en-US" dirty="0"/>
          </a:p>
        </p:txBody>
      </p:sp>
      <p:sp>
        <p:nvSpPr>
          <p:cNvPr id="4" name="Slide Number Placeholder 3"/>
          <p:cNvSpPr>
            <a:spLocks noGrp="1"/>
          </p:cNvSpPr>
          <p:nvPr>
            <p:ph type="sldNum" sz="quarter" idx="5"/>
          </p:nvPr>
        </p:nvSpPr>
        <p:spPr/>
        <p:txBody>
          <a:bodyPr/>
          <a:lstStyle/>
          <a:p>
            <a:fld id="{AC325A75-4FF6-4EC3-9BFF-D6DB552A8626}" type="slidenum">
              <a:rPr kumimoji="1" lang="ja-JP" altLang="en-US" smtClean="0"/>
              <a:t>7</a:t>
            </a:fld>
            <a:endParaRPr kumimoji="1" lang="ja-JP" altLang="en-US"/>
          </a:p>
        </p:txBody>
      </p:sp>
    </p:spTree>
    <p:extLst>
      <p:ext uri="{BB962C8B-B14F-4D97-AF65-F5344CB8AC3E}">
        <p14:creationId xmlns:p14="http://schemas.microsoft.com/office/powerpoint/2010/main" val="84282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レポート機能では、授業の課題を提出することが可能です。提出方法は①</a:t>
            </a:r>
            <a:r>
              <a:rPr lang="en-US" altLang="ja-JP" sz="1800" dirty="0"/>
              <a:t>Web</a:t>
            </a:r>
            <a:r>
              <a:rPr lang="ja-JP" altLang="en-US" sz="1800" dirty="0"/>
              <a:t>上でテキストを直接入力して提出する方法②ワードなどのファイルを添付して提出する方法の</a:t>
            </a:r>
            <a:r>
              <a:rPr lang="en-US" altLang="ja-JP" sz="1800" dirty="0"/>
              <a:t>2</a:t>
            </a:r>
            <a:r>
              <a:rPr lang="ja-JP" altLang="en-US" sz="1800" dirty="0"/>
              <a:t>種類があります。提出方法は学生が選択するのではなく、課題出題時に担当教員が設定します。</a:t>
            </a:r>
            <a:endParaRPr lang="en-US" altLang="ja-JP" sz="1800" dirty="0"/>
          </a:p>
          <a:p>
            <a:pPr defTabSz="946240"/>
            <a:endParaRPr lang="en-US" altLang="ja-JP"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8</a:t>
            </a:fld>
            <a:endParaRPr kumimoji="1" lang="ja-JP" altLang="en-US"/>
          </a:p>
        </p:txBody>
      </p:sp>
    </p:spTree>
    <p:extLst>
      <p:ext uri="{BB962C8B-B14F-4D97-AF65-F5344CB8AC3E}">
        <p14:creationId xmlns:p14="http://schemas.microsoft.com/office/powerpoint/2010/main" val="3024316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err="1"/>
              <a:t>manaba</a:t>
            </a:r>
            <a:r>
              <a:rPr lang="ja-JP" altLang="en-US" sz="1800" dirty="0" err="1"/>
              <a:t>には</a:t>
            </a:r>
            <a:r>
              <a:rPr lang="en-US" altLang="ja-JP" sz="1800" dirty="0"/>
              <a:t>3</a:t>
            </a:r>
            <a:r>
              <a:rPr lang="ja-JP" altLang="en-US" sz="1800" dirty="0"/>
              <a:t>種類のテスト形式がありますが、教員は授業中のクイズ、復習の課題、中間・期末試験など様々な場面でこの機能使い分けています。機能は次の３つがあります。回答提出後、自動的に採点が行われる「自動採点小テスト」、回答提出後、先生が採点する「手動採点小テスト」、何回も繰り返し回答できる「ドリル」があります。</a:t>
            </a:r>
            <a:endParaRPr lang="en-US" altLang="ja-JP" sz="1800"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9</a:t>
            </a:fld>
            <a:endParaRPr kumimoji="1" lang="ja-JP" altLang="en-US"/>
          </a:p>
        </p:txBody>
      </p:sp>
    </p:spTree>
    <p:extLst>
      <p:ext uri="{BB962C8B-B14F-4D97-AF65-F5344CB8AC3E}">
        <p14:creationId xmlns:p14="http://schemas.microsoft.com/office/powerpoint/2010/main" val="353693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277C3A-E2B7-4537-9D38-977F3BF77FC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204D24-B42F-494B-B023-313D47F94B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F0ED834-8A0C-42B0-95BB-5FB25F87C5AD}"/>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64CAB584-37C8-475C-92A5-A69590906C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F83ACE-318B-438B-9D01-18067DE931ED}"/>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82416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7B959D-FAE8-4833-A324-9F64CF3A82B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969DCF-2ED5-4E2C-8D8A-61534E97C04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82DC92-A406-4C6B-AD61-D14C601A2043}"/>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8E44716C-10DD-4344-A67A-E6D0202030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8EA85A-B304-47DD-929F-C1BBFB3CAB46}"/>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72071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7AC4F8C-0BDF-4171-8428-735E4D8BF2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2FC074-4A52-4741-9AB5-BCC78B963EE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ED1A03-947C-4B3A-9C7D-251BF1709587}"/>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48F04EDF-5C0C-4582-B058-5F3C9B8C28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3D2899-6C18-488B-ADF4-FDBEEA897FBE}"/>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32845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81CB18-33A6-4478-891C-AF543BBD26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287C46C-7D1D-45AC-B3D5-9E780EF66FD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E549EF-6BED-4F2E-AD9E-D9F8D2F21171}"/>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E5FAC7CB-80FA-4FCF-9315-603F3E10A3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CDDBE0-9BED-4E19-895C-F61ACACD3B4C}"/>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34364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9D6B4C-ED51-4993-83FB-A0E3F1C1C14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B2CEA5-70FC-4103-B8B8-2C137440D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16375F5-3CCD-439F-9DCD-23A6F4C9BDD8}"/>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B9D49F64-4B3F-4161-9BDE-B554285728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E05405-82F1-4227-BA9F-DEF614985AA0}"/>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388605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FBD43-F6E8-4A64-BAA2-10E31FC8377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9FB5D5-A0D1-466C-A6B4-DB709D041E9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9DD8EB9-4EDA-48FF-A4A5-0EC81B34724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47C2178-863D-4187-97E2-C1D5C223CA61}"/>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6" name="フッター プレースホルダー 5">
            <a:extLst>
              <a:ext uri="{FF2B5EF4-FFF2-40B4-BE49-F238E27FC236}">
                <a16:creationId xmlns:a16="http://schemas.microsoft.com/office/drawing/2014/main" id="{EC01B83F-1C06-4FB9-8CB2-26E523E0C9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776819-37C9-4D48-AA56-B04BFD50A690}"/>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273905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87DB8-A35C-469B-8238-DE05D2345B7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2510DA-18CF-4720-8623-24835B0586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6A837B-61E7-43A8-8CEA-A58B9A99122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B74EB91-BCDE-40FD-9CAE-BA93D01D1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0043C18-9A1F-4658-AEF5-10FAC47B6C1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CD29C8D-FF80-46EC-B4DD-F2375C6F22C3}"/>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8" name="フッター プレースホルダー 7">
            <a:extLst>
              <a:ext uri="{FF2B5EF4-FFF2-40B4-BE49-F238E27FC236}">
                <a16:creationId xmlns:a16="http://schemas.microsoft.com/office/drawing/2014/main" id="{251A9E83-FCCE-4C59-B77A-FD9F866E202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6CE05FE-78AF-4B56-A2D6-ADF6B524FC68}"/>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86177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56518-37C8-4E3E-95EA-5AB3A547D65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7FD1B36-C5A0-4A37-B6D7-64C45A7E1947}"/>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4" name="フッター プレースホルダー 3">
            <a:extLst>
              <a:ext uri="{FF2B5EF4-FFF2-40B4-BE49-F238E27FC236}">
                <a16:creationId xmlns:a16="http://schemas.microsoft.com/office/drawing/2014/main" id="{9C719E4A-C287-40B7-8DD7-B11D4E11B75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FC1B530-90CB-4876-9A98-2729C42AF062}"/>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399210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64EA096-F6BA-48FC-B769-C28C1F4611DB}"/>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3" name="フッター プレースホルダー 2">
            <a:extLst>
              <a:ext uri="{FF2B5EF4-FFF2-40B4-BE49-F238E27FC236}">
                <a16:creationId xmlns:a16="http://schemas.microsoft.com/office/drawing/2014/main" id="{B4683470-CA3F-4615-A304-1C087137291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14F605E-F16B-4E29-A027-180A687605F4}"/>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357415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541366-8029-4207-BD36-7242C6C372D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9F4146-8036-426E-A27D-71E03B7B2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F7FA0D8-2896-44B5-A37F-AF8911BF7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9AE1D69-15E5-4835-B427-D414CDFE0CD5}"/>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6" name="フッター プレースホルダー 5">
            <a:extLst>
              <a:ext uri="{FF2B5EF4-FFF2-40B4-BE49-F238E27FC236}">
                <a16:creationId xmlns:a16="http://schemas.microsoft.com/office/drawing/2014/main" id="{0CA1651D-5788-45B6-91D9-BCA3172A61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51F613-2A70-4F1C-B2E0-6F4A46B8DE47}"/>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94062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E055A-11B5-4971-AA4C-64764C4415F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4A95377-EEFE-4B42-8E32-04032BBC6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C2B5C41-8727-4EE5-A8B6-47EC1E6B3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807CB0A-51BC-4B7D-B720-31FE9A911540}"/>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6" name="フッター プレースホルダー 5">
            <a:extLst>
              <a:ext uri="{FF2B5EF4-FFF2-40B4-BE49-F238E27FC236}">
                <a16:creationId xmlns:a16="http://schemas.microsoft.com/office/drawing/2014/main" id="{60FEB2B0-C0CF-4CA7-A014-91260BAF66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A0E96D-0357-4384-A453-EFE9348F6998}"/>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85907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E44C62-7DD3-4FE4-A6BB-1A7751BEA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D79A42-1598-4318-9E38-59E563F231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C4CEFC-32C3-4463-8CAC-7807FC4C49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B35E49F9-6D74-482A-85BA-6683873499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992CC36-96C6-4775-9946-B3CDD5247C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431771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11828" y="3852461"/>
            <a:ext cx="8175172" cy="858506"/>
          </a:xfrm>
          <a:solidFill>
            <a:srgbClr val="FF0000"/>
          </a:solidFill>
        </p:spPr>
        <p:txBody>
          <a:bodyPr anchor="ctr">
            <a:normAutofit/>
          </a:bodyPr>
          <a:lstStyle/>
          <a:p>
            <a:r>
              <a:rPr lang="ja-JP" altLang="en-US" sz="4000" dirty="0">
                <a:solidFill>
                  <a:schemeClr val="bg1"/>
                </a:solidFill>
                <a:effectLst>
                  <a:outerShdw blurRad="38100" dist="38100" dir="2700000" algn="tl">
                    <a:srgbClr val="000000">
                      <a:alpha val="43137"/>
                    </a:srgbClr>
                  </a:outerShdw>
                </a:effectLst>
              </a:rPr>
              <a:t>～</a:t>
            </a:r>
            <a:r>
              <a:rPr lang="en-US" altLang="ja-JP" sz="4000" dirty="0">
                <a:solidFill>
                  <a:schemeClr val="bg1"/>
                </a:solidFill>
                <a:effectLst>
                  <a:outerShdw blurRad="38100" dist="38100" dir="2700000" algn="tl">
                    <a:srgbClr val="000000">
                      <a:alpha val="43137"/>
                    </a:srgbClr>
                  </a:outerShdw>
                </a:effectLst>
              </a:rPr>
              <a:t>APU</a:t>
            </a:r>
            <a:r>
              <a:rPr lang="ja-JP" altLang="en-US" sz="4000" dirty="0">
                <a:solidFill>
                  <a:schemeClr val="bg1"/>
                </a:solidFill>
                <a:effectLst>
                  <a:outerShdw blurRad="38100" dist="38100" dir="2700000" algn="tl">
                    <a:srgbClr val="000000">
                      <a:alpha val="43137"/>
                    </a:srgbClr>
                  </a:outerShdw>
                </a:effectLst>
              </a:rPr>
              <a:t>の学修支援システム～</a:t>
            </a:r>
          </a:p>
        </p:txBody>
      </p:sp>
      <p:sp>
        <p:nvSpPr>
          <p:cNvPr id="4" name="テキスト ボックス 3"/>
          <p:cNvSpPr txBox="1"/>
          <p:nvPr/>
        </p:nvSpPr>
        <p:spPr>
          <a:xfrm>
            <a:off x="10668000" y="148856"/>
            <a:ext cx="1338828" cy="369332"/>
          </a:xfrm>
          <a:prstGeom prst="rect">
            <a:avLst/>
          </a:prstGeom>
          <a:noFill/>
        </p:spPr>
        <p:txBody>
          <a:bodyPr wrap="none" rtlCol="0">
            <a:spAutoFit/>
          </a:bodyPr>
          <a:lstStyle/>
          <a:p>
            <a:r>
              <a:rPr lang="ja-JP" altLang="en-US" b="1" dirty="0"/>
              <a:t>＜学生用＞</a:t>
            </a:r>
            <a:endParaRPr lang="en-US" b="1" dirty="0"/>
          </a:p>
        </p:txBody>
      </p:sp>
      <p:sp>
        <p:nvSpPr>
          <p:cNvPr id="9" name="タイトル 1"/>
          <p:cNvSpPr txBox="1">
            <a:spLocks/>
          </p:cNvSpPr>
          <p:nvPr/>
        </p:nvSpPr>
        <p:spPr>
          <a:xfrm>
            <a:off x="3134248" y="2202522"/>
            <a:ext cx="5998128" cy="915251"/>
          </a:xfrm>
          <a:prstGeom prst="rect">
            <a:avLst/>
          </a:prstGeom>
          <a:solidFill>
            <a:srgbClr val="FF000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400" dirty="0">
                <a:solidFill>
                  <a:schemeClr val="bg1"/>
                </a:solidFill>
                <a:effectLst>
                  <a:outerShdw blurRad="38100" dist="38100" dir="2700000" algn="tl">
                    <a:srgbClr val="000000">
                      <a:alpha val="43137"/>
                    </a:srgbClr>
                  </a:outerShdw>
                </a:effectLst>
              </a:rPr>
              <a:t>manaba</a:t>
            </a:r>
            <a:r>
              <a:rPr lang="ja-JP" altLang="en-US" sz="4400" dirty="0">
                <a:solidFill>
                  <a:schemeClr val="bg1"/>
                </a:solidFill>
                <a:effectLst>
                  <a:outerShdw blurRad="38100" dist="38100" dir="2700000" algn="tl">
                    <a:srgbClr val="000000">
                      <a:alpha val="43137"/>
                    </a:srgbClr>
                  </a:outerShdw>
                </a:effectLst>
              </a:rPr>
              <a:t>について</a:t>
            </a:r>
          </a:p>
        </p:txBody>
      </p:sp>
    </p:spTree>
    <p:extLst>
      <p:ext uri="{BB962C8B-B14F-4D97-AF65-F5344CB8AC3E}">
        <p14:creationId xmlns:p14="http://schemas.microsoft.com/office/powerpoint/2010/main" val="107274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3839974" y="1536700"/>
            <a:ext cx="7909531" cy="5011481"/>
          </a:xfrm>
          <a:prstGeom prst="rect">
            <a:avLst/>
          </a:prstGeom>
          <a:ln>
            <a:solidFill>
              <a:schemeClr val="tx1"/>
            </a:solidFill>
          </a:ln>
        </p:spPr>
      </p:pic>
      <p:sp>
        <p:nvSpPr>
          <p:cNvPr id="6" name="TextBox 8">
            <a:extLst>
              <a:ext uri="{FF2B5EF4-FFF2-40B4-BE49-F238E27FC236}">
                <a16:creationId xmlns:a16="http://schemas.microsoft.com/office/drawing/2014/main" id="{289E61C6-1E66-9448-83E2-96C2AD32C6EE}"/>
              </a:ext>
            </a:extLst>
          </p:cNvPr>
          <p:cNvSpPr txBox="1"/>
          <p:nvPr/>
        </p:nvSpPr>
        <p:spPr>
          <a:xfrm>
            <a:off x="130628" y="1891499"/>
            <a:ext cx="3137258" cy="830997"/>
          </a:xfrm>
          <a:prstGeom prst="rect">
            <a:avLst/>
          </a:prstGeom>
          <a:noFill/>
          <a:ln w="38100">
            <a:noFill/>
            <a:prstDash val="lgDash"/>
          </a:ln>
        </p:spPr>
        <p:txBody>
          <a:bodyPr wrap="square" rtlCol="0">
            <a:spAutoFit/>
          </a:bodyPr>
          <a:lstStyle/>
          <a:p>
            <a:pPr algn="just"/>
            <a:r>
              <a:rPr lang="ja-JP" altLang="en-US" sz="2400" b="1" dirty="0"/>
              <a:t>・課題に関する説明　</a:t>
            </a:r>
            <a:r>
              <a:rPr lang="ko-KR" altLang="en-US" sz="2400" b="1" dirty="0"/>
              <a:t>   </a:t>
            </a:r>
            <a:endParaRPr lang="en-US" altLang="ko-KR" sz="2400" b="1" dirty="0"/>
          </a:p>
          <a:p>
            <a:pPr algn="just"/>
            <a:r>
              <a:rPr lang="en-US" altLang="ja-JP" sz="2400" b="1" dirty="0"/>
              <a:t>  </a:t>
            </a:r>
            <a:r>
              <a:rPr lang="ja-JP" altLang="en-US" sz="2400" b="1" dirty="0"/>
              <a:t>を読む</a:t>
            </a:r>
            <a:endParaRPr lang="en-US" altLang="ja-JP" sz="2400" b="1" dirty="0"/>
          </a:p>
        </p:txBody>
      </p:sp>
      <p:sp>
        <p:nvSpPr>
          <p:cNvPr id="2" name="Frame 1">
            <a:extLst>
              <a:ext uri="{FF2B5EF4-FFF2-40B4-BE49-F238E27FC236}">
                <a16:creationId xmlns:a16="http://schemas.microsoft.com/office/drawing/2014/main" id="{1E65AE25-94A4-2941-9D49-50499914A71C}"/>
              </a:ext>
            </a:extLst>
          </p:cNvPr>
          <p:cNvSpPr/>
          <p:nvPr/>
        </p:nvSpPr>
        <p:spPr>
          <a:xfrm>
            <a:off x="3839974" y="2447925"/>
            <a:ext cx="5399276" cy="1104900"/>
          </a:xfrm>
          <a:prstGeom prst="frame">
            <a:avLst>
              <a:gd name="adj1" fmla="val 24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92D14699-5057-5841-B70E-355CC615896A}"/>
              </a:ext>
            </a:extLst>
          </p:cNvPr>
          <p:cNvSpPr/>
          <p:nvPr/>
        </p:nvSpPr>
        <p:spPr>
          <a:xfrm>
            <a:off x="9477375" y="2716147"/>
            <a:ext cx="2212975" cy="1104900"/>
          </a:xfrm>
          <a:prstGeom prst="frame">
            <a:avLst>
              <a:gd name="adj1" fmla="val 21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796AD8D9-E8C8-A04B-A50A-52AB9035BEF6}"/>
              </a:ext>
            </a:extLst>
          </p:cNvPr>
          <p:cNvSpPr/>
          <p:nvPr/>
        </p:nvSpPr>
        <p:spPr>
          <a:xfrm>
            <a:off x="3839974" y="3581544"/>
            <a:ext cx="5399276" cy="2966637"/>
          </a:xfrm>
          <a:prstGeom prst="frame">
            <a:avLst>
              <a:gd name="adj1" fmla="val 102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89857254-2614-9044-9B36-7D1418E59D1A}"/>
              </a:ext>
            </a:extLst>
          </p:cNvPr>
          <p:cNvSpPr/>
          <p:nvPr/>
        </p:nvSpPr>
        <p:spPr>
          <a:xfrm>
            <a:off x="10096500" y="2339975"/>
            <a:ext cx="1003300" cy="200025"/>
          </a:xfrm>
          <a:prstGeom prst="frame">
            <a:avLst>
              <a:gd name="adj1" fmla="val 107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E1448936-9A89-4347-A824-9BC9CCCD4060}"/>
              </a:ext>
            </a:extLst>
          </p:cNvPr>
          <p:cNvSpPr/>
          <p:nvPr/>
        </p:nvSpPr>
        <p:spPr>
          <a:xfrm>
            <a:off x="130628" y="3025195"/>
            <a:ext cx="3137258" cy="830997"/>
          </a:xfrm>
          <a:prstGeom prst="rect">
            <a:avLst/>
          </a:prstGeom>
        </p:spPr>
        <p:txBody>
          <a:bodyPr wrap="square">
            <a:spAutoFit/>
          </a:bodyPr>
          <a:lstStyle/>
          <a:p>
            <a:pPr algn="just"/>
            <a:r>
              <a:rPr lang="ja-JP" altLang="en-US" sz="2400" b="1" dirty="0"/>
              <a:t>・チームメンバーを</a:t>
            </a:r>
            <a:endParaRPr lang="en-US" altLang="ja-JP" sz="2400" b="1" dirty="0"/>
          </a:p>
          <a:p>
            <a:pPr algn="just"/>
            <a:r>
              <a:rPr lang="en-US" altLang="ja-JP" sz="2400" b="1" dirty="0"/>
              <a:t>  </a:t>
            </a:r>
            <a:r>
              <a:rPr lang="ja-JP" altLang="en-US" sz="2400" b="1" dirty="0"/>
              <a:t>確認する</a:t>
            </a:r>
            <a:endParaRPr lang="en-US" altLang="ja-JP" sz="2400" b="1" dirty="0"/>
          </a:p>
        </p:txBody>
      </p:sp>
      <p:sp>
        <p:nvSpPr>
          <p:cNvPr id="10" name="Rectangle 9">
            <a:extLst>
              <a:ext uri="{FF2B5EF4-FFF2-40B4-BE49-F238E27FC236}">
                <a16:creationId xmlns:a16="http://schemas.microsoft.com/office/drawing/2014/main" id="{DA9B0D0A-3C66-EF4A-B0A0-8AB24CEAF246}"/>
              </a:ext>
            </a:extLst>
          </p:cNvPr>
          <p:cNvSpPr/>
          <p:nvPr/>
        </p:nvSpPr>
        <p:spPr>
          <a:xfrm>
            <a:off x="130628" y="4158892"/>
            <a:ext cx="3137258" cy="830997"/>
          </a:xfrm>
          <a:prstGeom prst="rect">
            <a:avLst/>
          </a:prstGeom>
        </p:spPr>
        <p:txBody>
          <a:bodyPr wrap="square">
            <a:spAutoFit/>
          </a:bodyPr>
          <a:lstStyle/>
          <a:p>
            <a:pPr algn="just"/>
            <a:r>
              <a:rPr lang="ja-JP" altLang="en-US" sz="2400" b="1" dirty="0"/>
              <a:t>・チームメンバーと  </a:t>
            </a:r>
            <a:endParaRPr lang="en-US" altLang="ja-JP" sz="2400" b="1" dirty="0"/>
          </a:p>
          <a:p>
            <a:pPr algn="just"/>
            <a:r>
              <a:rPr lang="en-US" altLang="ja-JP" sz="2400" b="1" dirty="0"/>
              <a:t>  </a:t>
            </a:r>
            <a:r>
              <a:rPr lang="ja-JP" altLang="en-US" sz="2400" b="1" dirty="0"/>
              <a:t>議論する</a:t>
            </a:r>
            <a:endParaRPr lang="en-US" altLang="ja-JP" sz="2400" b="1" dirty="0"/>
          </a:p>
        </p:txBody>
      </p:sp>
      <p:sp>
        <p:nvSpPr>
          <p:cNvPr id="11" name="Rectangle 10">
            <a:extLst>
              <a:ext uri="{FF2B5EF4-FFF2-40B4-BE49-F238E27FC236}">
                <a16:creationId xmlns:a16="http://schemas.microsoft.com/office/drawing/2014/main" id="{C3CA9C0F-8915-1D49-B8B8-ECEA332A9EEE}"/>
              </a:ext>
            </a:extLst>
          </p:cNvPr>
          <p:cNvSpPr/>
          <p:nvPr/>
        </p:nvSpPr>
        <p:spPr>
          <a:xfrm>
            <a:off x="130628" y="5278092"/>
            <a:ext cx="3240013" cy="461665"/>
          </a:xfrm>
          <a:prstGeom prst="rect">
            <a:avLst/>
          </a:prstGeom>
        </p:spPr>
        <p:txBody>
          <a:bodyPr wrap="square">
            <a:spAutoFit/>
          </a:bodyPr>
          <a:lstStyle/>
          <a:p>
            <a:pPr algn="just"/>
            <a:r>
              <a:rPr lang="ja-JP" altLang="en-US" sz="2400" b="1" dirty="0"/>
              <a:t>・課題を提出する</a:t>
            </a:r>
            <a:endParaRPr lang="en-US" altLang="ja-JP" sz="2400" b="1" dirty="0"/>
          </a:p>
        </p:txBody>
      </p:sp>
      <p:sp>
        <p:nvSpPr>
          <p:cNvPr id="12" name="Rectangle 11">
            <a:extLst>
              <a:ext uri="{FF2B5EF4-FFF2-40B4-BE49-F238E27FC236}">
                <a16:creationId xmlns:a16="http://schemas.microsoft.com/office/drawing/2014/main" id="{F183EEEE-FBE0-3047-9C79-2339B7D66C85}"/>
              </a:ext>
            </a:extLst>
          </p:cNvPr>
          <p:cNvSpPr/>
          <p:nvPr/>
        </p:nvSpPr>
        <p:spPr>
          <a:xfrm>
            <a:off x="130628" y="1536700"/>
            <a:ext cx="3516433" cy="496347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タイトル 1"/>
          <p:cNvSpPr>
            <a:spLocks noGrp="1"/>
          </p:cNvSpPr>
          <p:nvPr>
            <p:ph type="title"/>
          </p:nvPr>
        </p:nvSpPr>
        <p:spPr>
          <a:xfrm>
            <a:off x="0" y="16853"/>
            <a:ext cx="12192000" cy="1325563"/>
          </a:xfrm>
          <a:solidFill>
            <a:srgbClr val="FF0000"/>
          </a:solidFill>
        </p:spPr>
        <p:txBody>
          <a:bodyPr>
            <a:normAutofit/>
          </a:bodyPr>
          <a:lstStyle/>
          <a:p>
            <a:r>
              <a:rPr lang="ja-JP" altLang="en-US" sz="6000" dirty="0">
                <a:solidFill>
                  <a:schemeClr val="bg1"/>
                </a:solidFill>
                <a:effectLst>
                  <a:outerShdw blurRad="38100" dist="38100" dir="2700000" algn="tl">
                    <a:srgbClr val="000000">
                      <a:alpha val="43137"/>
                    </a:srgbClr>
                  </a:outerShdw>
                </a:effectLst>
              </a:rPr>
              <a:t>④</a:t>
            </a:r>
            <a:r>
              <a:rPr lang="ko-KR" altLang="en-US" sz="6000" dirty="0">
                <a:solidFill>
                  <a:schemeClr val="bg1"/>
                </a:solidFill>
                <a:effectLst>
                  <a:outerShdw blurRad="38100" dist="38100" dir="2700000" algn="tl">
                    <a:srgbClr val="000000">
                      <a:alpha val="43137"/>
                    </a:srgbClr>
                  </a:outerShdw>
                </a:effectLst>
              </a:rPr>
              <a:t> </a:t>
            </a:r>
            <a:r>
              <a:rPr lang="ja-JP" altLang="en-US" sz="6000" dirty="0">
                <a:solidFill>
                  <a:schemeClr val="bg1"/>
                </a:solidFill>
                <a:effectLst>
                  <a:outerShdw blurRad="38100" dist="38100" dir="2700000" algn="tl">
                    <a:srgbClr val="000000">
                      <a:alpha val="43137"/>
                    </a:srgbClr>
                  </a:outerShdw>
                </a:effectLst>
              </a:rPr>
              <a:t>グループワークを行う</a:t>
            </a:r>
          </a:p>
        </p:txBody>
      </p:sp>
      <p:pic>
        <p:nvPicPr>
          <p:cNvPr id="13" name="図 12"/>
          <p:cNvPicPr>
            <a:picLocks noChangeAspect="1"/>
          </p:cNvPicPr>
          <p:nvPr/>
        </p:nvPicPr>
        <p:blipFill>
          <a:blip r:embed="rId4"/>
          <a:stretch>
            <a:fillRect/>
          </a:stretch>
        </p:blipFill>
        <p:spPr>
          <a:xfrm>
            <a:off x="10447114" y="8288"/>
            <a:ext cx="1744886" cy="714726"/>
          </a:xfrm>
          <a:prstGeom prst="rect">
            <a:avLst/>
          </a:prstGeom>
          <a:solidFill>
            <a:schemeClr val="bg1"/>
          </a:solidFill>
          <a:effectLst>
            <a:glow>
              <a:schemeClr val="accent1">
                <a:alpha val="40000"/>
              </a:schemeClr>
            </a:glow>
          </a:effectLst>
        </p:spPr>
      </p:pic>
      <p:sp>
        <p:nvSpPr>
          <p:cNvPr id="16" name="Frame 8">
            <a:extLst>
              <a:ext uri="{FF2B5EF4-FFF2-40B4-BE49-F238E27FC236}">
                <a16:creationId xmlns:a16="http://schemas.microsoft.com/office/drawing/2014/main" id="{89857254-2614-9044-9B36-7D1418E59D1A}"/>
              </a:ext>
            </a:extLst>
          </p:cNvPr>
          <p:cNvSpPr/>
          <p:nvPr/>
        </p:nvSpPr>
        <p:spPr>
          <a:xfrm>
            <a:off x="6760151" y="1536700"/>
            <a:ext cx="845995" cy="211733"/>
          </a:xfrm>
          <a:prstGeom prst="frame">
            <a:avLst>
              <a:gd name="adj1" fmla="val 107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テキスト ボックス 16">
            <a:extLst>
              <a:ext uri="{FF2B5EF4-FFF2-40B4-BE49-F238E27FC236}">
                <a16:creationId xmlns:a16="http://schemas.microsoft.com/office/drawing/2014/main" id="{A89861D1-6D20-4F2E-A5F0-FA9AC6078493}"/>
              </a:ext>
            </a:extLst>
          </p:cNvPr>
          <p:cNvSpPr txBox="1"/>
          <p:nvPr/>
        </p:nvSpPr>
        <p:spPr>
          <a:xfrm>
            <a:off x="9760286" y="3463745"/>
            <a:ext cx="629076" cy="184666"/>
          </a:xfrm>
          <a:prstGeom prst="rect">
            <a:avLst/>
          </a:prstGeom>
          <a:solidFill>
            <a:schemeClr val="bg1"/>
          </a:solidFill>
        </p:spPr>
        <p:txBody>
          <a:bodyPr wrap="square" rtlCol="0">
            <a:spAutoFit/>
          </a:bodyPr>
          <a:lstStyle/>
          <a:p>
            <a:r>
              <a:rPr lang="ja-JP" altLang="en-US" sz="600" b="1" dirty="0">
                <a:latin typeface="游ゴシック" panose="020B0400000000000000" pitchFamily="50" charset="-128"/>
                <a:ea typeface="游ゴシック" panose="020B0400000000000000" pitchFamily="50" charset="-128"/>
              </a:rPr>
              <a:t>立命　太郎</a:t>
            </a:r>
            <a:endParaRPr lang="en-US" altLang="ja-JP" sz="600" b="1" dirty="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93197BB9-293E-46B8-9D34-BB00A79F3635}"/>
              </a:ext>
            </a:extLst>
          </p:cNvPr>
          <p:cNvSpPr txBox="1"/>
          <p:nvPr/>
        </p:nvSpPr>
        <p:spPr>
          <a:xfrm>
            <a:off x="9764253" y="3600512"/>
            <a:ext cx="818021" cy="184666"/>
          </a:xfrm>
          <a:prstGeom prst="rect">
            <a:avLst/>
          </a:prstGeom>
          <a:solidFill>
            <a:schemeClr val="bg1"/>
          </a:solidFill>
        </p:spPr>
        <p:txBody>
          <a:bodyPr wrap="square" rtlCol="0">
            <a:spAutoFit/>
          </a:bodyPr>
          <a:lstStyle/>
          <a:p>
            <a:pPr lvl="0">
              <a:defRPr/>
            </a:pPr>
            <a:r>
              <a:rPr lang="ja-JP" altLang="en-US" sz="600" b="1" dirty="0">
                <a:latin typeface="游ゴシック" panose="020B0400000000000000" pitchFamily="50" charset="-128"/>
                <a:ea typeface="游ゴシック" panose="020B0400000000000000" pitchFamily="50" charset="-128"/>
              </a:rPr>
              <a:t>太平洋　学</a:t>
            </a:r>
            <a:endParaRPr lang="en-US" altLang="ja-JP" sz="600" b="1" dirty="0">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82BC9A47-8485-4834-B732-7CBFFE9D07ED}"/>
              </a:ext>
            </a:extLst>
          </p:cNvPr>
          <p:cNvSpPr txBox="1"/>
          <p:nvPr/>
        </p:nvSpPr>
        <p:spPr>
          <a:xfrm>
            <a:off x="6539612" y="5117584"/>
            <a:ext cx="787494" cy="184666"/>
          </a:xfrm>
          <a:prstGeom prst="rect">
            <a:avLst/>
          </a:prstGeom>
          <a:solidFill>
            <a:schemeClr val="bg1"/>
          </a:solidFill>
        </p:spPr>
        <p:txBody>
          <a:bodyPr wrap="square" rtlCol="0">
            <a:spAutoFit/>
          </a:bodyPr>
          <a:lstStyle/>
          <a:p>
            <a:pPr algn="r"/>
            <a:r>
              <a:rPr lang="ja-JP" altLang="en-US" sz="600" b="1" dirty="0">
                <a:solidFill>
                  <a:srgbClr val="0070C0"/>
                </a:solidFill>
                <a:latin typeface="游ゴシック" panose="020B0400000000000000" pitchFamily="50" charset="-128"/>
                <a:ea typeface="游ゴシック" panose="020B0400000000000000" pitchFamily="50" charset="-128"/>
              </a:rPr>
              <a:t>太平洋　学</a:t>
            </a:r>
            <a:endParaRPr lang="en-US" altLang="ja-JP" sz="600" b="1" dirty="0">
              <a:solidFill>
                <a:srgbClr val="0070C0"/>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8B66BDB6-B3A9-4A11-AD24-DFE6151E28C1}"/>
              </a:ext>
            </a:extLst>
          </p:cNvPr>
          <p:cNvSpPr txBox="1"/>
          <p:nvPr/>
        </p:nvSpPr>
        <p:spPr>
          <a:xfrm>
            <a:off x="6818652" y="6315505"/>
            <a:ext cx="787494" cy="184666"/>
          </a:xfrm>
          <a:prstGeom prst="rect">
            <a:avLst/>
          </a:prstGeom>
          <a:solidFill>
            <a:schemeClr val="bg1"/>
          </a:solidFill>
        </p:spPr>
        <p:txBody>
          <a:bodyPr wrap="square" rtlCol="0">
            <a:spAutoFit/>
          </a:bodyPr>
          <a:lstStyle/>
          <a:p>
            <a:pPr algn="r"/>
            <a:r>
              <a:rPr lang="ja-JP" altLang="en-US" sz="600" b="1" dirty="0">
                <a:solidFill>
                  <a:srgbClr val="0070C0"/>
                </a:solidFill>
                <a:latin typeface="游ゴシック" panose="020B0400000000000000" pitchFamily="50" charset="-128"/>
                <a:ea typeface="游ゴシック" panose="020B0400000000000000" pitchFamily="50" charset="-128"/>
              </a:rPr>
              <a:t>立命　太郎</a:t>
            </a:r>
            <a:endParaRPr lang="en-US" altLang="ja-JP" sz="600" b="1" dirty="0">
              <a:solidFill>
                <a:srgbClr val="0070C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001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endCondLst>
                                    <p:cond evt="onNext" delay="0">
                                      <p:tgtEl>
                                        <p:sldTgt/>
                                      </p:tgtEl>
                                    </p:cond>
                                  </p:endCondLst>
                                  <p:childTnLst>
                                    <p:set>
                                      <p:cBhvr>
                                        <p:cTn id="6" dur="indefinite"/>
                                        <p:tgtEl>
                                          <p:spTgt spid="5"/>
                                        </p:tgtEl>
                                        <p:attrNameLst>
                                          <p:attrName>style.opacity</p:attrName>
                                        </p:attrNameLst>
                                      </p:cBhvr>
                                      <p:to>
                                        <p:strVal val="0.15"/>
                                      </p:to>
                                    </p:set>
                                    <p:animEffect filter="image" prLst="opacity: 0.15">
                                      <p:cBhvr rctx="IE">
                                        <p:cTn id="7" dur="indefinite"/>
                                        <p:tgtEl>
                                          <p:spTgt spid="5"/>
                                        </p:tgtEl>
                                      </p:cBhvr>
                                    </p:animEffect>
                                  </p:childTnLst>
                                </p:cTn>
                              </p:par>
                              <p:par>
                                <p:cTn id="8" presetID="9" presetClass="emph" presetSubtype="0" grpId="0" nodeType="withEffect">
                                  <p:stCondLst>
                                    <p:cond delay="0"/>
                                  </p:stCondLst>
                                  <p:endCondLst>
                                    <p:cond evt="onNext" delay="0">
                                      <p:tgtEl>
                                        <p:sldTgt/>
                                      </p:tgtEl>
                                    </p:cond>
                                  </p:endCondLst>
                                  <p:childTnLst>
                                    <p:set>
                                      <p:cBhvr>
                                        <p:cTn id="9" dur="indefinite"/>
                                        <p:tgtEl>
                                          <p:spTgt spid="10"/>
                                        </p:tgtEl>
                                        <p:attrNameLst>
                                          <p:attrName>style.opacity</p:attrName>
                                        </p:attrNameLst>
                                      </p:cBhvr>
                                      <p:to>
                                        <p:strVal val="0.15"/>
                                      </p:to>
                                    </p:set>
                                    <p:animEffect filter="image" prLst="opacity: 0.15">
                                      <p:cBhvr rctx="IE">
                                        <p:cTn id="10" dur="indefinite"/>
                                        <p:tgtEl>
                                          <p:spTgt spid="10"/>
                                        </p:tgtEl>
                                      </p:cBhvr>
                                    </p:animEffect>
                                  </p:childTnLst>
                                </p:cTn>
                              </p:par>
                              <p:par>
                                <p:cTn id="11" presetID="9" presetClass="emph" presetSubtype="0" grpId="0" nodeType="withEffect">
                                  <p:stCondLst>
                                    <p:cond delay="0"/>
                                  </p:stCondLst>
                                  <p:endCondLst>
                                    <p:cond evt="onNext" delay="0">
                                      <p:tgtEl>
                                        <p:sldTgt/>
                                      </p:tgtEl>
                                    </p:cond>
                                  </p:endCondLst>
                                  <p:childTnLst>
                                    <p:set>
                                      <p:cBhvr>
                                        <p:cTn id="12" dur="indefinite"/>
                                        <p:tgtEl>
                                          <p:spTgt spid="11"/>
                                        </p:tgtEl>
                                        <p:attrNameLst>
                                          <p:attrName>style.opacity</p:attrName>
                                        </p:attrNameLst>
                                      </p:cBhvr>
                                      <p:to>
                                        <p:strVal val="0.15"/>
                                      </p:to>
                                    </p:set>
                                    <p:animEffect filter="image" prLst="opacity: 0.15">
                                      <p:cBhvr rctx="IE">
                                        <p:cTn id="13" dur="indefinite"/>
                                        <p:tgtEl>
                                          <p:spTgt spid="11"/>
                                        </p:tgtEl>
                                      </p:cBhvr>
                                    </p:animEffect>
                                  </p:childTnLst>
                                </p:cTn>
                              </p:par>
                              <p:par>
                                <p:cTn id="14" presetID="9" presetClass="emph" presetSubtype="0" grpId="0" nodeType="withEffect">
                                  <p:stCondLst>
                                    <p:cond delay="0"/>
                                  </p:stCondLst>
                                  <p:endCondLst>
                                    <p:cond evt="onNext" delay="0">
                                      <p:tgtEl>
                                        <p:sldTgt/>
                                      </p:tgtEl>
                                    </p:cond>
                                  </p:endCondLst>
                                  <p:childTnLst>
                                    <p:set>
                                      <p:cBhvr>
                                        <p:cTn id="15" dur="indefinite"/>
                                        <p:tgtEl>
                                          <p:spTgt spid="8"/>
                                        </p:tgtEl>
                                        <p:attrNameLst>
                                          <p:attrName>style.opacity</p:attrName>
                                        </p:attrNameLst>
                                      </p:cBhvr>
                                      <p:to>
                                        <p:strVal val="0"/>
                                      </p:to>
                                    </p:set>
                                    <p:animEffect filter="image" prLst="opacity: 0">
                                      <p:cBhvr rctx="IE">
                                        <p:cTn id="16" dur="indefinite"/>
                                        <p:tgtEl>
                                          <p:spTgt spid="8"/>
                                        </p:tgtEl>
                                      </p:cBhvr>
                                    </p:animEffect>
                                  </p:childTnLst>
                                </p:cTn>
                              </p:par>
                              <p:par>
                                <p:cTn id="17" presetID="9" presetClass="emph" presetSubtype="0" grpId="0" nodeType="withEffect">
                                  <p:stCondLst>
                                    <p:cond delay="0"/>
                                  </p:stCondLst>
                                  <p:endCondLst>
                                    <p:cond evt="onNext" delay="0">
                                      <p:tgtEl>
                                        <p:sldTgt/>
                                      </p:tgtEl>
                                    </p:cond>
                                  </p:endCondLst>
                                  <p:childTnLst>
                                    <p:set>
                                      <p:cBhvr>
                                        <p:cTn id="18" dur="indefinite"/>
                                        <p:tgtEl>
                                          <p:spTgt spid="3"/>
                                        </p:tgtEl>
                                        <p:attrNameLst>
                                          <p:attrName>style.opacity</p:attrName>
                                        </p:attrNameLst>
                                      </p:cBhvr>
                                      <p:to>
                                        <p:strVal val="0"/>
                                      </p:to>
                                    </p:set>
                                    <p:animEffect filter="image" prLst="opacity: 0">
                                      <p:cBhvr rctx="IE">
                                        <p:cTn id="19" dur="indefinite"/>
                                        <p:tgtEl>
                                          <p:spTgt spid="3"/>
                                        </p:tgtEl>
                                      </p:cBhvr>
                                    </p:animEffect>
                                  </p:childTnLst>
                                </p:cTn>
                              </p:par>
                              <p:par>
                                <p:cTn id="20" presetID="9" presetClass="emph" presetSubtype="0" grpId="0" nodeType="withEffect">
                                  <p:stCondLst>
                                    <p:cond delay="0"/>
                                  </p:stCondLst>
                                  <p:endCondLst>
                                    <p:cond evt="onNext" delay="0">
                                      <p:tgtEl>
                                        <p:sldTgt/>
                                      </p:tgtEl>
                                    </p:cond>
                                  </p:endCondLst>
                                  <p:childTnLst>
                                    <p:set>
                                      <p:cBhvr>
                                        <p:cTn id="21" dur="indefinite"/>
                                        <p:tgtEl>
                                          <p:spTgt spid="9"/>
                                        </p:tgtEl>
                                        <p:attrNameLst>
                                          <p:attrName>style.opacity</p:attrName>
                                        </p:attrNameLst>
                                      </p:cBhvr>
                                      <p:to>
                                        <p:strVal val="0"/>
                                      </p:to>
                                    </p:set>
                                    <p:animEffect filter="image" prLst="opacity: 0">
                                      <p:cBhvr rctx="IE">
                                        <p:cTn id="22" dur="indefinite"/>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endCondLst>
                                    <p:cond evt="onNext" delay="0">
                                      <p:tgtEl>
                                        <p:sldTgt/>
                                      </p:tgtEl>
                                    </p:cond>
                                  </p:endCondLst>
                                  <p:childTnLst>
                                    <p:set>
                                      <p:cBhvr>
                                        <p:cTn id="26" dur="indefinite"/>
                                        <p:tgtEl>
                                          <p:spTgt spid="6"/>
                                        </p:tgtEl>
                                        <p:attrNameLst>
                                          <p:attrName>style.opacity</p:attrName>
                                        </p:attrNameLst>
                                      </p:cBhvr>
                                      <p:to>
                                        <p:strVal val="0.15"/>
                                      </p:to>
                                    </p:set>
                                    <p:animEffect filter="image" prLst="opacity: 0.15">
                                      <p:cBhvr rctx="IE">
                                        <p:cTn id="27" dur="indefinite"/>
                                        <p:tgtEl>
                                          <p:spTgt spid="6"/>
                                        </p:tgtEl>
                                      </p:cBhvr>
                                    </p:animEffect>
                                  </p:childTnLst>
                                </p:cTn>
                              </p:par>
                              <p:par>
                                <p:cTn id="28" presetID="9" presetClass="emph" presetSubtype="0" grpId="1" nodeType="withEffect">
                                  <p:stCondLst>
                                    <p:cond delay="0"/>
                                  </p:stCondLst>
                                  <p:endCondLst>
                                    <p:cond evt="onNext" delay="0">
                                      <p:tgtEl>
                                        <p:sldTgt/>
                                      </p:tgtEl>
                                    </p:cond>
                                  </p:endCondLst>
                                  <p:childTnLst>
                                    <p:set>
                                      <p:cBhvr>
                                        <p:cTn id="29" dur="indefinite"/>
                                        <p:tgtEl>
                                          <p:spTgt spid="10"/>
                                        </p:tgtEl>
                                        <p:attrNameLst>
                                          <p:attrName>style.opacity</p:attrName>
                                        </p:attrNameLst>
                                      </p:cBhvr>
                                      <p:to>
                                        <p:strVal val="0.15"/>
                                      </p:to>
                                    </p:set>
                                    <p:animEffect filter="image" prLst="opacity: 0.15">
                                      <p:cBhvr rctx="IE">
                                        <p:cTn id="30" dur="indefinite"/>
                                        <p:tgtEl>
                                          <p:spTgt spid="10"/>
                                        </p:tgtEl>
                                      </p:cBhvr>
                                    </p:animEffect>
                                  </p:childTnLst>
                                </p:cTn>
                              </p:par>
                              <p:par>
                                <p:cTn id="31" presetID="9" presetClass="emph" presetSubtype="0" grpId="1" nodeType="withEffect">
                                  <p:stCondLst>
                                    <p:cond delay="0"/>
                                  </p:stCondLst>
                                  <p:endCondLst>
                                    <p:cond evt="onNext" delay="0">
                                      <p:tgtEl>
                                        <p:sldTgt/>
                                      </p:tgtEl>
                                    </p:cond>
                                  </p:endCondLst>
                                  <p:childTnLst>
                                    <p:set>
                                      <p:cBhvr>
                                        <p:cTn id="32" dur="indefinite"/>
                                        <p:tgtEl>
                                          <p:spTgt spid="11"/>
                                        </p:tgtEl>
                                        <p:attrNameLst>
                                          <p:attrName>style.opacity</p:attrName>
                                        </p:attrNameLst>
                                      </p:cBhvr>
                                      <p:to>
                                        <p:strVal val="0.15"/>
                                      </p:to>
                                    </p:set>
                                    <p:animEffect filter="image" prLst="opacity: 0.15">
                                      <p:cBhvr rctx="IE">
                                        <p:cTn id="33" dur="indefinite"/>
                                        <p:tgtEl>
                                          <p:spTgt spid="11"/>
                                        </p:tgtEl>
                                      </p:cBhvr>
                                    </p:animEffect>
                                  </p:childTnLst>
                                </p:cTn>
                              </p:par>
                              <p:par>
                                <p:cTn id="34" presetID="9" presetClass="emph" presetSubtype="0" grpId="0" nodeType="withEffect">
                                  <p:stCondLst>
                                    <p:cond delay="0"/>
                                  </p:stCondLst>
                                  <p:endCondLst>
                                    <p:cond evt="onNext" delay="0">
                                      <p:tgtEl>
                                        <p:sldTgt/>
                                      </p:tgtEl>
                                    </p:cond>
                                  </p:endCondLst>
                                  <p:childTnLst>
                                    <p:set>
                                      <p:cBhvr>
                                        <p:cTn id="35" dur="indefinite"/>
                                        <p:tgtEl>
                                          <p:spTgt spid="2"/>
                                        </p:tgtEl>
                                        <p:attrNameLst>
                                          <p:attrName>style.opacity</p:attrName>
                                        </p:attrNameLst>
                                      </p:cBhvr>
                                      <p:to>
                                        <p:strVal val="0"/>
                                      </p:to>
                                    </p:set>
                                    <p:animEffect filter="image" prLst="opacity: 0">
                                      <p:cBhvr rctx="IE">
                                        <p:cTn id="36" dur="indefinite"/>
                                        <p:tgtEl>
                                          <p:spTgt spid="2"/>
                                        </p:tgtEl>
                                      </p:cBhvr>
                                    </p:animEffect>
                                  </p:childTnLst>
                                </p:cTn>
                              </p:par>
                              <p:par>
                                <p:cTn id="37" presetID="9" presetClass="emph" presetSubtype="0" grpId="1" nodeType="withEffect">
                                  <p:stCondLst>
                                    <p:cond delay="0"/>
                                  </p:stCondLst>
                                  <p:endCondLst>
                                    <p:cond evt="onNext" delay="0">
                                      <p:tgtEl>
                                        <p:sldTgt/>
                                      </p:tgtEl>
                                    </p:cond>
                                  </p:endCondLst>
                                  <p:childTnLst>
                                    <p:set>
                                      <p:cBhvr>
                                        <p:cTn id="38" dur="indefinite"/>
                                        <p:tgtEl>
                                          <p:spTgt spid="8"/>
                                        </p:tgtEl>
                                        <p:attrNameLst>
                                          <p:attrName>style.opacity</p:attrName>
                                        </p:attrNameLst>
                                      </p:cBhvr>
                                      <p:to>
                                        <p:strVal val="0"/>
                                      </p:to>
                                    </p:set>
                                    <p:animEffect filter="image" prLst="opacity: 0">
                                      <p:cBhvr rctx="IE">
                                        <p:cTn id="39" dur="indefinite"/>
                                        <p:tgtEl>
                                          <p:spTgt spid="8"/>
                                        </p:tgtEl>
                                      </p:cBhvr>
                                    </p:animEffect>
                                  </p:childTnLst>
                                </p:cTn>
                              </p:par>
                              <p:par>
                                <p:cTn id="40" presetID="9" presetClass="emph" presetSubtype="0" grpId="1" nodeType="withEffect">
                                  <p:stCondLst>
                                    <p:cond delay="0"/>
                                  </p:stCondLst>
                                  <p:endCondLst>
                                    <p:cond evt="onNext" delay="0">
                                      <p:tgtEl>
                                        <p:sldTgt/>
                                      </p:tgtEl>
                                    </p:cond>
                                  </p:endCondLst>
                                  <p:childTnLst>
                                    <p:set>
                                      <p:cBhvr>
                                        <p:cTn id="41" dur="indefinite"/>
                                        <p:tgtEl>
                                          <p:spTgt spid="9"/>
                                        </p:tgtEl>
                                        <p:attrNameLst>
                                          <p:attrName>style.opacity</p:attrName>
                                        </p:attrNameLst>
                                      </p:cBhvr>
                                      <p:to>
                                        <p:strVal val="0"/>
                                      </p:to>
                                    </p:set>
                                    <p:animEffect filter="image" prLst="opacity: 0">
                                      <p:cBhvr rctx="IE">
                                        <p:cTn id="42" dur="indefinite"/>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1" nodeType="clickEffect">
                                  <p:stCondLst>
                                    <p:cond delay="0"/>
                                  </p:stCondLst>
                                  <p:endCondLst>
                                    <p:cond evt="onNext" delay="0">
                                      <p:tgtEl>
                                        <p:sldTgt/>
                                      </p:tgtEl>
                                    </p:cond>
                                  </p:endCondLst>
                                  <p:childTnLst>
                                    <p:set>
                                      <p:cBhvr>
                                        <p:cTn id="46" dur="indefinite"/>
                                        <p:tgtEl>
                                          <p:spTgt spid="6"/>
                                        </p:tgtEl>
                                        <p:attrNameLst>
                                          <p:attrName>style.opacity</p:attrName>
                                        </p:attrNameLst>
                                      </p:cBhvr>
                                      <p:to>
                                        <p:strVal val="0.15"/>
                                      </p:to>
                                    </p:set>
                                    <p:animEffect filter="image" prLst="opacity: 0.15">
                                      <p:cBhvr rctx="IE">
                                        <p:cTn id="47" dur="indefinite"/>
                                        <p:tgtEl>
                                          <p:spTgt spid="6"/>
                                        </p:tgtEl>
                                      </p:cBhvr>
                                    </p:animEffect>
                                  </p:childTnLst>
                                </p:cTn>
                              </p:par>
                              <p:par>
                                <p:cTn id="48" presetID="9" presetClass="emph" presetSubtype="0" grpId="1" nodeType="withEffect">
                                  <p:stCondLst>
                                    <p:cond delay="0"/>
                                  </p:stCondLst>
                                  <p:endCondLst>
                                    <p:cond evt="onNext" delay="0">
                                      <p:tgtEl>
                                        <p:sldTgt/>
                                      </p:tgtEl>
                                    </p:cond>
                                  </p:endCondLst>
                                  <p:childTnLst>
                                    <p:set>
                                      <p:cBhvr>
                                        <p:cTn id="49" dur="indefinite"/>
                                        <p:tgtEl>
                                          <p:spTgt spid="5"/>
                                        </p:tgtEl>
                                        <p:attrNameLst>
                                          <p:attrName>style.opacity</p:attrName>
                                        </p:attrNameLst>
                                      </p:cBhvr>
                                      <p:to>
                                        <p:strVal val="0.15"/>
                                      </p:to>
                                    </p:set>
                                    <p:animEffect filter="image" prLst="opacity: 0.15">
                                      <p:cBhvr rctx="IE">
                                        <p:cTn id="50" dur="indefinite"/>
                                        <p:tgtEl>
                                          <p:spTgt spid="5"/>
                                        </p:tgtEl>
                                      </p:cBhvr>
                                    </p:animEffect>
                                  </p:childTnLst>
                                </p:cTn>
                              </p:par>
                              <p:par>
                                <p:cTn id="51" presetID="9" presetClass="emph" presetSubtype="0" grpId="2" nodeType="withEffect">
                                  <p:stCondLst>
                                    <p:cond delay="0"/>
                                  </p:stCondLst>
                                  <p:endCondLst>
                                    <p:cond evt="onNext" delay="0">
                                      <p:tgtEl>
                                        <p:sldTgt/>
                                      </p:tgtEl>
                                    </p:cond>
                                  </p:endCondLst>
                                  <p:childTnLst>
                                    <p:set>
                                      <p:cBhvr>
                                        <p:cTn id="52" dur="indefinite"/>
                                        <p:tgtEl>
                                          <p:spTgt spid="11"/>
                                        </p:tgtEl>
                                        <p:attrNameLst>
                                          <p:attrName>style.opacity</p:attrName>
                                        </p:attrNameLst>
                                      </p:cBhvr>
                                      <p:to>
                                        <p:strVal val="0.15"/>
                                      </p:to>
                                    </p:set>
                                    <p:animEffect filter="image" prLst="opacity: 0.15">
                                      <p:cBhvr rctx="IE">
                                        <p:cTn id="53" dur="indefinite"/>
                                        <p:tgtEl>
                                          <p:spTgt spid="11"/>
                                        </p:tgtEl>
                                      </p:cBhvr>
                                    </p:animEffect>
                                  </p:childTnLst>
                                </p:cTn>
                              </p:par>
                              <p:par>
                                <p:cTn id="54" presetID="9" presetClass="emph" presetSubtype="0" grpId="1" nodeType="withEffect">
                                  <p:stCondLst>
                                    <p:cond delay="0"/>
                                  </p:stCondLst>
                                  <p:endCondLst>
                                    <p:cond evt="onNext" delay="0">
                                      <p:tgtEl>
                                        <p:sldTgt/>
                                      </p:tgtEl>
                                    </p:cond>
                                  </p:endCondLst>
                                  <p:childTnLst>
                                    <p:set>
                                      <p:cBhvr>
                                        <p:cTn id="55" dur="indefinite"/>
                                        <p:tgtEl>
                                          <p:spTgt spid="2"/>
                                        </p:tgtEl>
                                        <p:attrNameLst>
                                          <p:attrName>style.opacity</p:attrName>
                                        </p:attrNameLst>
                                      </p:cBhvr>
                                      <p:to>
                                        <p:strVal val="0"/>
                                      </p:to>
                                    </p:set>
                                    <p:animEffect filter="image" prLst="opacity: 0">
                                      <p:cBhvr rctx="IE">
                                        <p:cTn id="56" dur="indefinite"/>
                                        <p:tgtEl>
                                          <p:spTgt spid="2"/>
                                        </p:tgtEl>
                                      </p:cBhvr>
                                    </p:animEffect>
                                  </p:childTnLst>
                                </p:cTn>
                              </p:par>
                              <p:par>
                                <p:cTn id="57" presetID="9" presetClass="emph" presetSubtype="0" grpId="1" nodeType="withEffect">
                                  <p:stCondLst>
                                    <p:cond delay="0"/>
                                  </p:stCondLst>
                                  <p:endCondLst>
                                    <p:cond evt="onNext" delay="0">
                                      <p:tgtEl>
                                        <p:sldTgt/>
                                      </p:tgtEl>
                                    </p:cond>
                                  </p:endCondLst>
                                  <p:childTnLst>
                                    <p:set>
                                      <p:cBhvr>
                                        <p:cTn id="58" dur="indefinite"/>
                                        <p:tgtEl>
                                          <p:spTgt spid="3"/>
                                        </p:tgtEl>
                                        <p:attrNameLst>
                                          <p:attrName>style.opacity</p:attrName>
                                        </p:attrNameLst>
                                      </p:cBhvr>
                                      <p:to>
                                        <p:strVal val="0"/>
                                      </p:to>
                                    </p:set>
                                    <p:animEffect filter="image" prLst="opacity: 0">
                                      <p:cBhvr rctx="IE">
                                        <p:cTn id="59" dur="indefinite"/>
                                        <p:tgtEl>
                                          <p:spTgt spid="3"/>
                                        </p:tgtEl>
                                      </p:cBhvr>
                                    </p:animEffect>
                                  </p:childTnLst>
                                </p:cTn>
                              </p:par>
                              <p:par>
                                <p:cTn id="60" presetID="9" presetClass="emph" presetSubtype="0" grpId="2" nodeType="withEffect">
                                  <p:stCondLst>
                                    <p:cond delay="0"/>
                                  </p:stCondLst>
                                  <p:endCondLst>
                                    <p:cond evt="onNext" delay="0">
                                      <p:tgtEl>
                                        <p:sldTgt/>
                                      </p:tgtEl>
                                    </p:cond>
                                  </p:endCondLst>
                                  <p:childTnLst>
                                    <p:set>
                                      <p:cBhvr>
                                        <p:cTn id="61" dur="indefinite"/>
                                        <p:tgtEl>
                                          <p:spTgt spid="9"/>
                                        </p:tgtEl>
                                        <p:attrNameLst>
                                          <p:attrName>style.opacity</p:attrName>
                                        </p:attrNameLst>
                                      </p:cBhvr>
                                      <p:to>
                                        <p:strVal val="0"/>
                                      </p:to>
                                    </p:set>
                                    <p:animEffect filter="image" prLst="opacity: 0">
                                      <p:cBhvr rctx="IE">
                                        <p:cTn id="62" dur="indefinite"/>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mph" presetSubtype="0" grpId="2" nodeType="clickEffect">
                                  <p:stCondLst>
                                    <p:cond delay="0"/>
                                  </p:stCondLst>
                                  <p:endCondLst>
                                    <p:cond evt="onNext" delay="0">
                                      <p:tgtEl>
                                        <p:sldTgt/>
                                      </p:tgtEl>
                                    </p:cond>
                                  </p:endCondLst>
                                  <p:childTnLst>
                                    <p:set>
                                      <p:cBhvr>
                                        <p:cTn id="66" dur="indefinite"/>
                                        <p:tgtEl>
                                          <p:spTgt spid="10"/>
                                        </p:tgtEl>
                                        <p:attrNameLst>
                                          <p:attrName>style.opacity</p:attrName>
                                        </p:attrNameLst>
                                      </p:cBhvr>
                                      <p:to>
                                        <p:strVal val="0.15"/>
                                      </p:to>
                                    </p:set>
                                    <p:animEffect filter="image" prLst="opacity: 0.15">
                                      <p:cBhvr rctx="IE">
                                        <p:cTn id="67" dur="indefinite"/>
                                        <p:tgtEl>
                                          <p:spTgt spid="10"/>
                                        </p:tgtEl>
                                      </p:cBhvr>
                                    </p:animEffect>
                                  </p:childTnLst>
                                </p:cTn>
                              </p:par>
                              <p:par>
                                <p:cTn id="68" presetID="9" presetClass="emph" presetSubtype="0" grpId="2" nodeType="withEffect">
                                  <p:stCondLst>
                                    <p:cond delay="0"/>
                                  </p:stCondLst>
                                  <p:endCondLst>
                                    <p:cond evt="onNext" delay="0">
                                      <p:tgtEl>
                                        <p:sldTgt/>
                                      </p:tgtEl>
                                    </p:cond>
                                  </p:endCondLst>
                                  <p:childTnLst>
                                    <p:set>
                                      <p:cBhvr>
                                        <p:cTn id="69" dur="indefinite"/>
                                        <p:tgtEl>
                                          <p:spTgt spid="5"/>
                                        </p:tgtEl>
                                        <p:attrNameLst>
                                          <p:attrName>style.opacity</p:attrName>
                                        </p:attrNameLst>
                                      </p:cBhvr>
                                      <p:to>
                                        <p:strVal val="0.15"/>
                                      </p:to>
                                    </p:set>
                                    <p:animEffect filter="image" prLst="opacity: 0.15">
                                      <p:cBhvr rctx="IE">
                                        <p:cTn id="70" dur="indefinite"/>
                                        <p:tgtEl>
                                          <p:spTgt spid="5"/>
                                        </p:tgtEl>
                                      </p:cBhvr>
                                    </p:animEffect>
                                  </p:childTnLst>
                                </p:cTn>
                              </p:par>
                              <p:par>
                                <p:cTn id="71" presetID="9" presetClass="emph" presetSubtype="0" grpId="2" nodeType="withEffect">
                                  <p:stCondLst>
                                    <p:cond delay="0"/>
                                  </p:stCondLst>
                                  <p:endCondLst>
                                    <p:cond evt="onNext" delay="0">
                                      <p:tgtEl>
                                        <p:sldTgt/>
                                      </p:tgtEl>
                                    </p:cond>
                                  </p:endCondLst>
                                  <p:childTnLst>
                                    <p:set>
                                      <p:cBhvr>
                                        <p:cTn id="72" dur="indefinite"/>
                                        <p:tgtEl>
                                          <p:spTgt spid="6"/>
                                        </p:tgtEl>
                                        <p:attrNameLst>
                                          <p:attrName>style.opacity</p:attrName>
                                        </p:attrNameLst>
                                      </p:cBhvr>
                                      <p:to>
                                        <p:strVal val="0.15"/>
                                      </p:to>
                                    </p:set>
                                    <p:animEffect filter="image" prLst="opacity: 0.15">
                                      <p:cBhvr rctx="IE">
                                        <p:cTn id="73" dur="indefinite"/>
                                        <p:tgtEl>
                                          <p:spTgt spid="6"/>
                                        </p:tgtEl>
                                      </p:cBhvr>
                                    </p:animEffect>
                                  </p:childTnLst>
                                </p:cTn>
                              </p:par>
                              <p:par>
                                <p:cTn id="74" presetID="9" presetClass="emph" presetSubtype="0" grpId="2" nodeType="withEffect">
                                  <p:stCondLst>
                                    <p:cond delay="0"/>
                                  </p:stCondLst>
                                  <p:endCondLst>
                                    <p:cond evt="onNext" delay="0">
                                      <p:tgtEl>
                                        <p:sldTgt/>
                                      </p:tgtEl>
                                    </p:cond>
                                  </p:endCondLst>
                                  <p:childTnLst>
                                    <p:set>
                                      <p:cBhvr>
                                        <p:cTn id="75" dur="indefinite"/>
                                        <p:tgtEl>
                                          <p:spTgt spid="8"/>
                                        </p:tgtEl>
                                        <p:attrNameLst>
                                          <p:attrName>style.opacity</p:attrName>
                                        </p:attrNameLst>
                                      </p:cBhvr>
                                      <p:to>
                                        <p:strVal val="0"/>
                                      </p:to>
                                    </p:set>
                                    <p:animEffect filter="image" prLst="opacity: 0">
                                      <p:cBhvr rctx="IE">
                                        <p:cTn id="76" dur="indefinite"/>
                                        <p:tgtEl>
                                          <p:spTgt spid="8"/>
                                        </p:tgtEl>
                                      </p:cBhvr>
                                    </p:animEffect>
                                  </p:childTnLst>
                                </p:cTn>
                              </p:par>
                              <p:par>
                                <p:cTn id="77" presetID="9" presetClass="emph" presetSubtype="0" grpId="2" nodeType="withEffect">
                                  <p:stCondLst>
                                    <p:cond delay="0"/>
                                  </p:stCondLst>
                                  <p:endCondLst>
                                    <p:cond evt="onNext" delay="0">
                                      <p:tgtEl>
                                        <p:sldTgt/>
                                      </p:tgtEl>
                                    </p:cond>
                                  </p:endCondLst>
                                  <p:childTnLst>
                                    <p:set>
                                      <p:cBhvr>
                                        <p:cTn id="78" dur="indefinite"/>
                                        <p:tgtEl>
                                          <p:spTgt spid="3"/>
                                        </p:tgtEl>
                                        <p:attrNameLst>
                                          <p:attrName>style.opacity</p:attrName>
                                        </p:attrNameLst>
                                      </p:cBhvr>
                                      <p:to>
                                        <p:strVal val="0"/>
                                      </p:to>
                                    </p:set>
                                    <p:animEffect filter="image" prLst="opacity: 0">
                                      <p:cBhvr rctx="IE">
                                        <p:cTn id="79" dur="indefinite"/>
                                        <p:tgtEl>
                                          <p:spTgt spid="3"/>
                                        </p:tgtEl>
                                      </p:cBhvr>
                                    </p:animEffect>
                                  </p:childTnLst>
                                </p:cTn>
                              </p:par>
                              <p:par>
                                <p:cTn id="80" presetID="9" presetClass="emph" presetSubtype="0" grpId="2" nodeType="withEffect">
                                  <p:stCondLst>
                                    <p:cond delay="0"/>
                                  </p:stCondLst>
                                  <p:endCondLst>
                                    <p:cond evt="onNext" delay="0">
                                      <p:tgtEl>
                                        <p:sldTgt/>
                                      </p:tgtEl>
                                    </p:cond>
                                  </p:endCondLst>
                                  <p:childTnLst>
                                    <p:set>
                                      <p:cBhvr>
                                        <p:cTn id="81" dur="indefinite"/>
                                        <p:tgtEl>
                                          <p:spTgt spid="2"/>
                                        </p:tgtEl>
                                        <p:attrNameLst>
                                          <p:attrName>style.opacity</p:attrName>
                                        </p:attrNameLst>
                                      </p:cBhvr>
                                      <p:to>
                                        <p:strVal val="0"/>
                                      </p:to>
                                    </p:set>
                                    <p:animEffect filter="image" prLst="opacity: 0">
                                      <p:cBhvr rctx="IE">
                                        <p:cTn id="82"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2" grpId="0" animBg="1"/>
      <p:bldP spid="2" grpId="1" animBg="1"/>
      <p:bldP spid="2" grpId="2" animBg="1"/>
      <p:bldP spid="3" grpId="0" animBg="1"/>
      <p:bldP spid="3" grpId="1" animBg="1"/>
      <p:bldP spid="3" grpId="2" animBg="1"/>
      <p:bldP spid="8" grpId="0" animBg="1"/>
      <p:bldP spid="8" grpId="1" animBg="1"/>
      <p:bldP spid="8" grpId="2" animBg="1"/>
      <p:bldP spid="9" grpId="0" animBg="1"/>
      <p:bldP spid="9" grpId="1" animBg="1"/>
      <p:bldP spid="9" grpId="2" animBg="1"/>
      <p:bldP spid="5" grpId="0"/>
      <p:bldP spid="5" grpId="1"/>
      <p:bldP spid="5" grpId="2"/>
      <p:bldP spid="10" grpId="0"/>
      <p:bldP spid="10" grpId="1"/>
      <p:bldP spid="10" grpId="2"/>
      <p:bldP spid="11" grpId="0"/>
      <p:bldP spid="11" grpId="1"/>
      <p:bldP spid="11"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838200" y="1649377"/>
            <a:ext cx="11446554" cy="830275"/>
          </a:xfrm>
        </p:spPr>
        <p:txBody>
          <a:bodyPr>
            <a:normAutofit fontScale="70000" lnSpcReduction="20000"/>
          </a:bodyPr>
          <a:lstStyle/>
          <a:p>
            <a:r>
              <a:rPr lang="en-US" altLang="ja-JP" sz="4000" dirty="0"/>
              <a:t> </a:t>
            </a:r>
            <a:r>
              <a:rPr lang="ja-JP" altLang="en-US" sz="4000" dirty="0"/>
              <a:t>グループワークの課題提出方法は、以下の</a:t>
            </a:r>
            <a:r>
              <a:rPr lang="en-US" altLang="ja-JP" sz="4000" dirty="0"/>
              <a:t>2</a:t>
            </a:r>
            <a:r>
              <a:rPr lang="ja-JP" altLang="en-US" sz="4000" dirty="0"/>
              <a:t>種類があります。</a:t>
            </a:r>
            <a:endParaRPr lang="en-US" altLang="ja-JP" sz="4000" dirty="0"/>
          </a:p>
          <a:p>
            <a:pPr marL="0" indent="0">
              <a:buNone/>
            </a:pPr>
            <a:r>
              <a:rPr lang="ja-JP" altLang="en-US" sz="4000" dirty="0"/>
              <a:t>   （どの提出方法になるかは授業の担当教員が決めます）。</a:t>
            </a:r>
            <a:endParaRPr lang="en-US" altLang="ja-JP" sz="4000" dirty="0"/>
          </a:p>
          <a:p>
            <a:endParaRPr lang="en-US" altLang="ja-JP" sz="4000" dirty="0"/>
          </a:p>
        </p:txBody>
      </p:sp>
      <p:sp>
        <p:nvSpPr>
          <p:cNvPr id="10" name="TextBox 9"/>
          <p:cNvSpPr txBox="1"/>
          <p:nvPr/>
        </p:nvSpPr>
        <p:spPr>
          <a:xfrm>
            <a:off x="340660" y="2637947"/>
            <a:ext cx="5552140" cy="383181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1200"/>
              </a:spcBef>
              <a:spcAft>
                <a:spcPts val="1200"/>
              </a:spcAft>
            </a:pPr>
            <a:r>
              <a:rPr lang="ja-JP" altLang="en-US" sz="4000" b="1" dirty="0">
                <a:solidFill>
                  <a:srgbClr val="FF0000"/>
                </a:solidFill>
              </a:rPr>
              <a:t>チームで課題を提出</a:t>
            </a:r>
            <a:endParaRPr lang="en-US" sz="4000" b="1" dirty="0">
              <a:solidFill>
                <a:srgbClr val="FF0000"/>
              </a:solidFill>
            </a:endParaRPr>
          </a:p>
          <a:p>
            <a:pPr algn="just">
              <a:spcBef>
                <a:spcPts val="1200"/>
              </a:spcBef>
              <a:spcAft>
                <a:spcPts val="1200"/>
              </a:spcAft>
            </a:pPr>
            <a:r>
              <a:rPr lang="ja-JP" altLang="en-US" sz="3200" dirty="0"/>
              <a:t>グループワーク後、チームに所属している誰か</a:t>
            </a:r>
            <a:r>
              <a:rPr lang="en-US" altLang="ja-JP" sz="3200" dirty="0"/>
              <a:t>1</a:t>
            </a:r>
            <a:r>
              <a:rPr lang="ja-JP" altLang="en-US" sz="3200" dirty="0"/>
              <a:t>人が代表して課題を提出します。提出した課題は、チームメンバー全員が確認できます。</a:t>
            </a:r>
            <a:endParaRPr lang="en-US" altLang="ja-JP" sz="3200" dirty="0"/>
          </a:p>
          <a:p>
            <a:pPr algn="just">
              <a:spcBef>
                <a:spcPts val="1200"/>
              </a:spcBef>
              <a:spcAft>
                <a:spcPts val="1200"/>
              </a:spcAft>
            </a:pPr>
            <a:endParaRPr lang="en-US" altLang="ja-JP" sz="300" dirty="0"/>
          </a:p>
        </p:txBody>
      </p:sp>
      <p:sp>
        <p:nvSpPr>
          <p:cNvPr id="11" name="TextBox 10"/>
          <p:cNvSpPr txBox="1"/>
          <p:nvPr/>
        </p:nvSpPr>
        <p:spPr>
          <a:xfrm>
            <a:off x="6096000" y="2637947"/>
            <a:ext cx="5660959" cy="378565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1200"/>
              </a:spcBef>
              <a:spcAft>
                <a:spcPts val="1200"/>
              </a:spcAft>
            </a:pPr>
            <a:r>
              <a:rPr lang="ja-JP" altLang="en-US" sz="4000" b="1" dirty="0">
                <a:solidFill>
                  <a:srgbClr val="FF0000"/>
                </a:solidFill>
              </a:rPr>
              <a:t>個人で課題を提出</a:t>
            </a:r>
            <a:endParaRPr lang="en-US" altLang="ja-JP" sz="4000" b="1" dirty="0">
              <a:solidFill>
                <a:srgbClr val="FF0000"/>
              </a:solidFill>
            </a:endParaRPr>
          </a:p>
          <a:p>
            <a:pPr>
              <a:spcBef>
                <a:spcPts val="1200"/>
              </a:spcBef>
              <a:spcAft>
                <a:spcPts val="1200"/>
              </a:spcAft>
            </a:pPr>
            <a:r>
              <a:rPr lang="ja-JP" altLang="en-US" sz="3600" dirty="0"/>
              <a:t>グループワーク後、個人で課題を提出します。提出した課題は、提出者のみ確認できます</a:t>
            </a:r>
            <a:r>
              <a:rPr lang="en-US" altLang="ja-JP" sz="3600" dirty="0"/>
              <a:t>(</a:t>
            </a:r>
            <a:r>
              <a:rPr lang="ja-JP" altLang="en-US" sz="3600" dirty="0"/>
              <a:t>教員を除く</a:t>
            </a:r>
            <a:r>
              <a:rPr lang="en-US" altLang="ja-JP" sz="3600" dirty="0"/>
              <a:t>)</a:t>
            </a:r>
            <a:r>
              <a:rPr lang="ja-JP" altLang="en-US" sz="3600" dirty="0" err="1"/>
              <a:t>。</a:t>
            </a:r>
            <a:r>
              <a:rPr lang="en-US" sz="3600" dirty="0"/>
              <a:t> </a:t>
            </a:r>
            <a:r>
              <a:rPr lang="ja-JP" altLang="en-US" sz="400" dirty="0"/>
              <a:t>　</a:t>
            </a:r>
            <a:endParaRPr lang="en-US" sz="3600" dirty="0"/>
          </a:p>
        </p:txBody>
      </p:sp>
      <p:sp>
        <p:nvSpPr>
          <p:cNvPr id="7" name="タイトル 1"/>
          <p:cNvSpPr txBox="1">
            <a:spLocks/>
          </p:cNvSpPr>
          <p:nvPr/>
        </p:nvSpPr>
        <p:spPr>
          <a:xfrm>
            <a:off x="0" y="8288"/>
            <a:ext cx="11129211" cy="1325563"/>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a:solidFill>
                  <a:schemeClr val="bg1"/>
                </a:solidFill>
                <a:effectLst>
                  <a:outerShdw blurRad="38100" dist="38100" dir="2700000" algn="tl">
                    <a:srgbClr val="000000">
                      <a:alpha val="43137"/>
                    </a:srgbClr>
                  </a:outerShdw>
                </a:effectLst>
              </a:rPr>
              <a:t>④</a:t>
            </a:r>
            <a:r>
              <a:rPr lang="ko-KR" altLang="en-US" sz="6000" dirty="0">
                <a:solidFill>
                  <a:schemeClr val="bg1"/>
                </a:solidFill>
                <a:effectLst>
                  <a:outerShdw blurRad="38100" dist="38100" dir="2700000" algn="tl">
                    <a:srgbClr val="000000">
                      <a:alpha val="43137"/>
                    </a:srgbClr>
                  </a:outerShdw>
                </a:effectLst>
              </a:rPr>
              <a:t> </a:t>
            </a:r>
            <a:r>
              <a:rPr lang="ja-JP" altLang="en-US" sz="6000" dirty="0">
                <a:solidFill>
                  <a:schemeClr val="bg1"/>
                </a:solidFill>
                <a:effectLst>
                  <a:outerShdw blurRad="38100" dist="38100" dir="2700000" algn="tl">
                    <a:srgbClr val="000000">
                      <a:alpha val="43137"/>
                    </a:srgbClr>
                  </a:outerShdw>
                </a:effectLst>
              </a:rPr>
              <a:t>グループワークを行う</a:t>
            </a:r>
          </a:p>
        </p:txBody>
      </p:sp>
      <p:pic>
        <p:nvPicPr>
          <p:cNvPr id="9" name="図 8"/>
          <p:cNvPicPr>
            <a:picLocks noChangeAspect="1"/>
          </p:cNvPicPr>
          <p:nvPr/>
        </p:nvPicPr>
        <p:blipFill>
          <a:blip r:embed="rId3"/>
          <a:stretch>
            <a:fillRect/>
          </a:stretch>
        </p:blipFill>
        <p:spPr>
          <a:xfrm>
            <a:off x="10447114" y="8288"/>
            <a:ext cx="1744886" cy="714726"/>
          </a:xfrm>
          <a:prstGeom prst="rect">
            <a:avLst/>
          </a:prstGeom>
          <a:solidFill>
            <a:schemeClr val="bg1"/>
          </a:solidFill>
          <a:effectLst>
            <a:glow>
              <a:schemeClr val="accent1">
                <a:alpha val="40000"/>
              </a:schemeClr>
            </a:glow>
          </a:effectLst>
        </p:spPr>
      </p:pic>
    </p:spTree>
    <p:extLst>
      <p:ext uri="{BB962C8B-B14F-4D97-AF65-F5344CB8AC3E}">
        <p14:creationId xmlns:p14="http://schemas.microsoft.com/office/powerpoint/2010/main" val="384046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493504" y="1830358"/>
            <a:ext cx="8350916" cy="4424839"/>
          </a:xfrm>
          <a:prstGeom prst="rect">
            <a:avLst/>
          </a:prstGeom>
          <a:ln>
            <a:solidFill>
              <a:schemeClr val="tx1"/>
            </a:solidFill>
          </a:ln>
        </p:spPr>
      </p:pic>
      <p:sp>
        <p:nvSpPr>
          <p:cNvPr id="6" name="TextBox 8">
            <a:extLst>
              <a:ext uri="{FF2B5EF4-FFF2-40B4-BE49-F238E27FC236}">
                <a16:creationId xmlns:a16="http://schemas.microsoft.com/office/drawing/2014/main" id="{289E61C6-1E66-9448-83E2-96C2AD32C6EE}"/>
              </a:ext>
            </a:extLst>
          </p:cNvPr>
          <p:cNvSpPr txBox="1"/>
          <p:nvPr/>
        </p:nvSpPr>
        <p:spPr>
          <a:xfrm>
            <a:off x="268330" y="1850161"/>
            <a:ext cx="3015223" cy="830997"/>
          </a:xfrm>
          <a:prstGeom prst="rect">
            <a:avLst/>
          </a:prstGeom>
          <a:noFill/>
          <a:ln w="38100">
            <a:noFill/>
            <a:prstDash val="lgDash"/>
          </a:ln>
        </p:spPr>
        <p:txBody>
          <a:bodyPr wrap="square" rtlCol="0">
            <a:spAutoFit/>
          </a:bodyPr>
          <a:lstStyle/>
          <a:p>
            <a:pPr algn="just"/>
            <a:r>
              <a:rPr lang="ja-JP" altLang="en-US" sz="2400" b="1" dirty="0"/>
              <a:t>・自分の点数を確認  </a:t>
            </a:r>
            <a:endParaRPr lang="en-US" altLang="ja-JP" sz="2400" b="1" dirty="0"/>
          </a:p>
          <a:p>
            <a:pPr algn="just"/>
            <a:r>
              <a:rPr lang="en-US" altLang="ja-JP" sz="2400" b="1" dirty="0"/>
              <a:t>  </a:t>
            </a:r>
            <a:r>
              <a:rPr lang="ja-JP" altLang="en-US" sz="2400" b="1" dirty="0"/>
              <a:t>する</a:t>
            </a:r>
            <a:endParaRPr lang="en-US" altLang="ja-JP" sz="2400" b="1" dirty="0"/>
          </a:p>
        </p:txBody>
      </p:sp>
      <p:sp>
        <p:nvSpPr>
          <p:cNvPr id="2" name="Frame 1">
            <a:extLst>
              <a:ext uri="{FF2B5EF4-FFF2-40B4-BE49-F238E27FC236}">
                <a16:creationId xmlns:a16="http://schemas.microsoft.com/office/drawing/2014/main" id="{1E65AE25-94A4-2941-9D49-50499914A71C}"/>
              </a:ext>
            </a:extLst>
          </p:cNvPr>
          <p:cNvSpPr/>
          <p:nvPr/>
        </p:nvSpPr>
        <p:spPr>
          <a:xfrm>
            <a:off x="7101114" y="3241448"/>
            <a:ext cx="749300" cy="173037"/>
          </a:xfrm>
          <a:prstGeom prst="frame">
            <a:avLst>
              <a:gd name="adj1" fmla="val 85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92D14699-5057-5841-B70E-355CC615896A}"/>
              </a:ext>
            </a:extLst>
          </p:cNvPr>
          <p:cNvSpPr/>
          <p:nvPr/>
        </p:nvSpPr>
        <p:spPr>
          <a:xfrm>
            <a:off x="7101114" y="3414486"/>
            <a:ext cx="749300" cy="203200"/>
          </a:xfrm>
          <a:prstGeom prst="frame">
            <a:avLst>
              <a:gd name="adj1" fmla="val 1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796AD8D9-E8C8-A04B-A50A-52AB9035BEF6}"/>
              </a:ext>
            </a:extLst>
          </p:cNvPr>
          <p:cNvSpPr/>
          <p:nvPr/>
        </p:nvSpPr>
        <p:spPr>
          <a:xfrm>
            <a:off x="3493505" y="5865375"/>
            <a:ext cx="3865238" cy="301745"/>
          </a:xfrm>
          <a:prstGeom prst="frame">
            <a:avLst>
              <a:gd name="adj1" fmla="val 1079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89857254-2614-9044-9B36-7D1418E59D1A}"/>
              </a:ext>
            </a:extLst>
          </p:cNvPr>
          <p:cNvSpPr/>
          <p:nvPr/>
        </p:nvSpPr>
        <p:spPr>
          <a:xfrm>
            <a:off x="7850414" y="2857543"/>
            <a:ext cx="3994006" cy="3135431"/>
          </a:xfrm>
          <a:prstGeom prst="frame">
            <a:avLst>
              <a:gd name="adj1" fmla="val 9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E1448936-9A89-4347-A824-9BC9CCCD4060}"/>
              </a:ext>
            </a:extLst>
          </p:cNvPr>
          <p:cNvSpPr/>
          <p:nvPr/>
        </p:nvSpPr>
        <p:spPr>
          <a:xfrm>
            <a:off x="268329" y="2901553"/>
            <a:ext cx="3015223" cy="830997"/>
          </a:xfrm>
          <a:prstGeom prst="rect">
            <a:avLst/>
          </a:prstGeom>
        </p:spPr>
        <p:txBody>
          <a:bodyPr wrap="square">
            <a:spAutoFit/>
          </a:bodyPr>
          <a:lstStyle/>
          <a:p>
            <a:pPr algn="just"/>
            <a:r>
              <a:rPr lang="ja-JP" altLang="en-US" sz="2400" b="1" dirty="0"/>
              <a:t>・回答および解説を </a:t>
            </a:r>
            <a:endParaRPr lang="en-US" altLang="ja-JP" sz="2400" b="1" dirty="0"/>
          </a:p>
          <a:p>
            <a:pPr algn="just"/>
            <a:r>
              <a:rPr lang="en-US" altLang="ja-JP" sz="2400" b="1" dirty="0"/>
              <a:t>  </a:t>
            </a:r>
            <a:r>
              <a:rPr lang="ja-JP" altLang="en-US" sz="2400" b="1" dirty="0"/>
              <a:t>確認する</a:t>
            </a:r>
            <a:endParaRPr lang="en-US" altLang="ja-JP" sz="2400" b="1" dirty="0"/>
          </a:p>
        </p:txBody>
      </p:sp>
      <p:sp>
        <p:nvSpPr>
          <p:cNvPr id="10" name="Rectangle 9">
            <a:extLst>
              <a:ext uri="{FF2B5EF4-FFF2-40B4-BE49-F238E27FC236}">
                <a16:creationId xmlns:a16="http://schemas.microsoft.com/office/drawing/2014/main" id="{DA9B0D0A-3C66-EF4A-B0A0-8AB24CEAF246}"/>
              </a:ext>
            </a:extLst>
          </p:cNvPr>
          <p:cNvSpPr/>
          <p:nvPr/>
        </p:nvSpPr>
        <p:spPr>
          <a:xfrm>
            <a:off x="239756" y="4008803"/>
            <a:ext cx="3043796" cy="830997"/>
          </a:xfrm>
          <a:prstGeom prst="rect">
            <a:avLst/>
          </a:prstGeom>
        </p:spPr>
        <p:txBody>
          <a:bodyPr wrap="square">
            <a:spAutoFit/>
          </a:bodyPr>
          <a:lstStyle/>
          <a:p>
            <a:pPr algn="just"/>
            <a:r>
              <a:rPr lang="ja-JP" altLang="en-US" sz="2400" b="1" dirty="0"/>
              <a:t>・教員からの講評を</a:t>
            </a:r>
            <a:endParaRPr lang="en-US" altLang="ja-JP" sz="2400" b="1" dirty="0"/>
          </a:p>
          <a:p>
            <a:pPr algn="just"/>
            <a:r>
              <a:rPr lang="en-US" altLang="ja-JP" sz="2400" b="1" dirty="0"/>
              <a:t>  </a:t>
            </a:r>
            <a:r>
              <a:rPr lang="ja-JP" altLang="en-US" sz="2400" b="1" dirty="0"/>
              <a:t>確認する</a:t>
            </a:r>
            <a:endParaRPr lang="en-US" altLang="ja-JP" sz="2400" b="1" dirty="0"/>
          </a:p>
        </p:txBody>
      </p:sp>
      <p:sp>
        <p:nvSpPr>
          <p:cNvPr id="11" name="Rectangle 10">
            <a:extLst>
              <a:ext uri="{FF2B5EF4-FFF2-40B4-BE49-F238E27FC236}">
                <a16:creationId xmlns:a16="http://schemas.microsoft.com/office/drawing/2014/main" id="{C3CA9C0F-8915-1D49-B8B8-ECEA332A9EEE}"/>
              </a:ext>
            </a:extLst>
          </p:cNvPr>
          <p:cNvSpPr/>
          <p:nvPr/>
        </p:nvSpPr>
        <p:spPr>
          <a:xfrm>
            <a:off x="268528" y="5144169"/>
            <a:ext cx="2976928" cy="830997"/>
          </a:xfrm>
          <a:prstGeom prst="rect">
            <a:avLst/>
          </a:prstGeom>
        </p:spPr>
        <p:txBody>
          <a:bodyPr wrap="square">
            <a:spAutoFit/>
          </a:bodyPr>
          <a:lstStyle/>
          <a:p>
            <a:pPr algn="just"/>
            <a:r>
              <a:rPr lang="ja-JP" altLang="en-US" sz="2400" b="1" dirty="0"/>
              <a:t>・クラス全体の成績</a:t>
            </a:r>
            <a:r>
              <a:rPr lang="ko-KR" altLang="en-US" sz="2400" b="1" dirty="0"/>
              <a:t>   </a:t>
            </a:r>
            <a:endParaRPr lang="en-US" altLang="ko-KR" sz="2400" b="1" dirty="0"/>
          </a:p>
          <a:p>
            <a:pPr algn="just"/>
            <a:r>
              <a:rPr lang="en-US" altLang="ja-JP" sz="2400" b="1" dirty="0"/>
              <a:t>  </a:t>
            </a:r>
            <a:r>
              <a:rPr lang="ja-JP" altLang="en-US" sz="2400" b="1" dirty="0"/>
              <a:t>結果を確認する</a:t>
            </a:r>
            <a:endParaRPr lang="en-US" altLang="ja-JP" sz="2400" b="1" dirty="0"/>
          </a:p>
        </p:txBody>
      </p:sp>
      <p:sp>
        <p:nvSpPr>
          <p:cNvPr id="12" name="Rectangle 11">
            <a:extLst>
              <a:ext uri="{FF2B5EF4-FFF2-40B4-BE49-F238E27FC236}">
                <a16:creationId xmlns:a16="http://schemas.microsoft.com/office/drawing/2014/main" id="{F183EEEE-FBE0-3047-9C79-2339B7D66C85}"/>
              </a:ext>
            </a:extLst>
          </p:cNvPr>
          <p:cNvSpPr/>
          <p:nvPr/>
        </p:nvSpPr>
        <p:spPr>
          <a:xfrm>
            <a:off x="239757" y="1850161"/>
            <a:ext cx="3053324" cy="440503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タイトル 1"/>
          <p:cNvSpPr>
            <a:spLocks noGrp="1"/>
          </p:cNvSpPr>
          <p:nvPr>
            <p:ph type="title"/>
          </p:nvPr>
        </p:nvSpPr>
        <p:spPr>
          <a:xfrm>
            <a:off x="0" y="-749"/>
            <a:ext cx="12192000" cy="1325563"/>
          </a:xfrm>
          <a:solidFill>
            <a:srgbClr val="FF0000"/>
          </a:solidFill>
        </p:spPr>
        <p:txBody>
          <a:bodyPr>
            <a:normAutofit/>
          </a:bodyPr>
          <a:lstStyle/>
          <a:p>
            <a:r>
              <a:rPr lang="ja-JP" altLang="en-US" sz="5100" dirty="0">
                <a:solidFill>
                  <a:schemeClr val="bg1"/>
                </a:solidFill>
                <a:effectLst>
                  <a:outerShdw blurRad="38100" dist="38100" dir="2700000" algn="tl">
                    <a:srgbClr val="000000">
                      <a:alpha val="43137"/>
                    </a:srgbClr>
                  </a:outerShdw>
                </a:effectLst>
              </a:rPr>
              <a:t>⑤</a:t>
            </a:r>
            <a:r>
              <a:rPr lang="ko-KR" altLang="en-US" sz="5100" dirty="0">
                <a:solidFill>
                  <a:schemeClr val="bg1"/>
                </a:solidFill>
                <a:effectLst>
                  <a:outerShdw blurRad="38100" dist="38100" dir="2700000" algn="tl">
                    <a:srgbClr val="000000">
                      <a:alpha val="43137"/>
                    </a:srgbClr>
                  </a:outerShdw>
                </a:effectLst>
              </a:rPr>
              <a:t> </a:t>
            </a:r>
            <a:r>
              <a:rPr lang="ja-JP" altLang="en-US" sz="5100" dirty="0">
                <a:solidFill>
                  <a:schemeClr val="bg1"/>
                </a:solidFill>
                <a:effectLst>
                  <a:outerShdw blurRad="38100" dist="38100" dir="2700000" algn="tl">
                    <a:srgbClr val="000000">
                      <a:alpha val="43137"/>
                    </a:srgbClr>
                  </a:outerShdw>
                </a:effectLst>
              </a:rPr>
              <a:t>テスト・課題の成績を確認する</a:t>
            </a:r>
          </a:p>
        </p:txBody>
      </p:sp>
      <p:sp>
        <p:nvSpPr>
          <p:cNvPr id="16" name="Frame 1">
            <a:extLst>
              <a:ext uri="{FF2B5EF4-FFF2-40B4-BE49-F238E27FC236}">
                <a16:creationId xmlns:a16="http://schemas.microsoft.com/office/drawing/2014/main" id="{1E65AE25-94A4-2941-9D49-50499914A71C}"/>
              </a:ext>
            </a:extLst>
          </p:cNvPr>
          <p:cNvSpPr/>
          <p:nvPr/>
        </p:nvSpPr>
        <p:spPr>
          <a:xfrm>
            <a:off x="7101113" y="4171088"/>
            <a:ext cx="749300" cy="173037"/>
          </a:xfrm>
          <a:prstGeom prst="frame">
            <a:avLst>
              <a:gd name="adj1" fmla="val 85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
            <a:extLst>
              <a:ext uri="{FF2B5EF4-FFF2-40B4-BE49-F238E27FC236}">
                <a16:creationId xmlns:a16="http://schemas.microsoft.com/office/drawing/2014/main" id="{1E65AE25-94A4-2941-9D49-50499914A71C}"/>
              </a:ext>
            </a:extLst>
          </p:cNvPr>
          <p:cNvSpPr/>
          <p:nvPr/>
        </p:nvSpPr>
        <p:spPr>
          <a:xfrm>
            <a:off x="7113812" y="5161978"/>
            <a:ext cx="749300" cy="173037"/>
          </a:xfrm>
          <a:prstGeom prst="frame">
            <a:avLst>
              <a:gd name="adj1" fmla="val 85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2">
            <a:extLst>
              <a:ext uri="{FF2B5EF4-FFF2-40B4-BE49-F238E27FC236}">
                <a16:creationId xmlns:a16="http://schemas.microsoft.com/office/drawing/2014/main" id="{92D14699-5057-5841-B70E-355CC615896A}"/>
              </a:ext>
            </a:extLst>
          </p:cNvPr>
          <p:cNvSpPr/>
          <p:nvPr/>
        </p:nvSpPr>
        <p:spPr>
          <a:xfrm>
            <a:off x="7101113" y="4344125"/>
            <a:ext cx="749300" cy="203200"/>
          </a:xfrm>
          <a:prstGeom prst="frame">
            <a:avLst>
              <a:gd name="adj1" fmla="val 1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8">
            <a:extLst>
              <a:ext uri="{FF2B5EF4-FFF2-40B4-BE49-F238E27FC236}">
                <a16:creationId xmlns:a16="http://schemas.microsoft.com/office/drawing/2014/main" id="{89857254-2614-9044-9B36-7D1418E59D1A}"/>
              </a:ext>
            </a:extLst>
          </p:cNvPr>
          <p:cNvSpPr/>
          <p:nvPr/>
        </p:nvSpPr>
        <p:spPr>
          <a:xfrm>
            <a:off x="3538916" y="3680781"/>
            <a:ext cx="3114524" cy="235356"/>
          </a:xfrm>
          <a:prstGeom prst="frame">
            <a:avLst>
              <a:gd name="adj1" fmla="val 130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8">
            <a:extLst>
              <a:ext uri="{FF2B5EF4-FFF2-40B4-BE49-F238E27FC236}">
                <a16:creationId xmlns:a16="http://schemas.microsoft.com/office/drawing/2014/main" id="{89857254-2614-9044-9B36-7D1418E59D1A}"/>
              </a:ext>
            </a:extLst>
          </p:cNvPr>
          <p:cNvSpPr/>
          <p:nvPr/>
        </p:nvSpPr>
        <p:spPr>
          <a:xfrm>
            <a:off x="3538916" y="4604444"/>
            <a:ext cx="3114524" cy="235356"/>
          </a:xfrm>
          <a:prstGeom prst="frame">
            <a:avLst>
              <a:gd name="adj1" fmla="val 130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8">
            <a:extLst>
              <a:ext uri="{FF2B5EF4-FFF2-40B4-BE49-F238E27FC236}">
                <a16:creationId xmlns:a16="http://schemas.microsoft.com/office/drawing/2014/main" id="{89857254-2614-9044-9B36-7D1418E59D1A}"/>
              </a:ext>
            </a:extLst>
          </p:cNvPr>
          <p:cNvSpPr/>
          <p:nvPr/>
        </p:nvSpPr>
        <p:spPr>
          <a:xfrm>
            <a:off x="3538916" y="5437387"/>
            <a:ext cx="3114524" cy="235356"/>
          </a:xfrm>
          <a:prstGeom prst="frame">
            <a:avLst>
              <a:gd name="adj1" fmla="val 130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3" name="図 22"/>
          <p:cNvPicPr>
            <a:picLocks noChangeAspect="1"/>
          </p:cNvPicPr>
          <p:nvPr/>
        </p:nvPicPr>
        <p:blipFill>
          <a:blip r:embed="rId4"/>
          <a:stretch>
            <a:fillRect/>
          </a:stretch>
        </p:blipFill>
        <p:spPr>
          <a:xfrm>
            <a:off x="10447114" y="-20741"/>
            <a:ext cx="1744886" cy="714726"/>
          </a:xfrm>
          <a:prstGeom prst="rect">
            <a:avLst/>
          </a:prstGeom>
          <a:solidFill>
            <a:schemeClr val="bg1"/>
          </a:solidFill>
          <a:effectLst>
            <a:glow>
              <a:schemeClr val="accent1">
                <a:alpha val="40000"/>
              </a:schemeClr>
            </a:glow>
          </a:effectLst>
        </p:spPr>
      </p:pic>
    </p:spTree>
    <p:extLst>
      <p:ext uri="{BB962C8B-B14F-4D97-AF65-F5344CB8AC3E}">
        <p14:creationId xmlns:p14="http://schemas.microsoft.com/office/powerpoint/2010/main" val="319463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endCondLst>
                                    <p:cond evt="onNext" delay="0">
                                      <p:tgtEl>
                                        <p:sldTgt/>
                                      </p:tgtEl>
                                    </p:cond>
                                  </p:endCondLst>
                                  <p:childTnLst>
                                    <p:set>
                                      <p:cBhvr>
                                        <p:cTn id="6" dur="indefinite"/>
                                        <p:tgtEl>
                                          <p:spTgt spid="5"/>
                                        </p:tgtEl>
                                        <p:attrNameLst>
                                          <p:attrName>style.opacity</p:attrName>
                                        </p:attrNameLst>
                                      </p:cBhvr>
                                      <p:to>
                                        <p:strVal val="0.15"/>
                                      </p:to>
                                    </p:set>
                                    <p:animEffect filter="image" prLst="opacity: 0.15">
                                      <p:cBhvr rctx="IE">
                                        <p:cTn id="7" dur="indefinite"/>
                                        <p:tgtEl>
                                          <p:spTgt spid="5"/>
                                        </p:tgtEl>
                                      </p:cBhvr>
                                    </p:animEffect>
                                  </p:childTnLst>
                                </p:cTn>
                              </p:par>
                              <p:par>
                                <p:cTn id="8" presetID="9" presetClass="emph" presetSubtype="0" grpId="0" nodeType="withEffect">
                                  <p:stCondLst>
                                    <p:cond delay="0"/>
                                  </p:stCondLst>
                                  <p:endCondLst>
                                    <p:cond evt="onNext" delay="0">
                                      <p:tgtEl>
                                        <p:sldTgt/>
                                      </p:tgtEl>
                                    </p:cond>
                                  </p:endCondLst>
                                  <p:childTnLst>
                                    <p:set>
                                      <p:cBhvr>
                                        <p:cTn id="9" dur="indefinite"/>
                                        <p:tgtEl>
                                          <p:spTgt spid="10"/>
                                        </p:tgtEl>
                                        <p:attrNameLst>
                                          <p:attrName>style.opacity</p:attrName>
                                        </p:attrNameLst>
                                      </p:cBhvr>
                                      <p:to>
                                        <p:strVal val="0.15"/>
                                      </p:to>
                                    </p:set>
                                    <p:animEffect filter="image" prLst="opacity: 0.15">
                                      <p:cBhvr rctx="IE">
                                        <p:cTn id="10" dur="indefinite"/>
                                        <p:tgtEl>
                                          <p:spTgt spid="10"/>
                                        </p:tgtEl>
                                      </p:cBhvr>
                                    </p:animEffect>
                                  </p:childTnLst>
                                </p:cTn>
                              </p:par>
                              <p:par>
                                <p:cTn id="11" presetID="9" presetClass="emph" presetSubtype="0" grpId="0" nodeType="withEffect">
                                  <p:stCondLst>
                                    <p:cond delay="0"/>
                                  </p:stCondLst>
                                  <p:endCondLst>
                                    <p:cond evt="onNext" delay="0">
                                      <p:tgtEl>
                                        <p:sldTgt/>
                                      </p:tgtEl>
                                    </p:cond>
                                  </p:endCondLst>
                                  <p:childTnLst>
                                    <p:set>
                                      <p:cBhvr>
                                        <p:cTn id="12" dur="indefinite"/>
                                        <p:tgtEl>
                                          <p:spTgt spid="11"/>
                                        </p:tgtEl>
                                        <p:attrNameLst>
                                          <p:attrName>style.opacity</p:attrName>
                                        </p:attrNameLst>
                                      </p:cBhvr>
                                      <p:to>
                                        <p:strVal val="0.15"/>
                                      </p:to>
                                    </p:set>
                                    <p:animEffect filter="image" prLst="opacity: 0.15">
                                      <p:cBhvr rctx="IE">
                                        <p:cTn id="13" dur="indefinite"/>
                                        <p:tgtEl>
                                          <p:spTgt spid="11"/>
                                        </p:tgtEl>
                                      </p:cBhvr>
                                    </p:animEffect>
                                  </p:childTnLst>
                                </p:cTn>
                              </p:par>
                              <p:par>
                                <p:cTn id="14" presetID="9" presetClass="emph" presetSubtype="0" grpId="0" nodeType="withEffect">
                                  <p:stCondLst>
                                    <p:cond delay="0"/>
                                  </p:stCondLst>
                                  <p:endCondLst>
                                    <p:cond evt="onNext" delay="0">
                                      <p:tgtEl>
                                        <p:sldTgt/>
                                      </p:tgtEl>
                                    </p:cond>
                                  </p:endCondLst>
                                  <p:childTnLst>
                                    <p:set>
                                      <p:cBhvr>
                                        <p:cTn id="15" dur="indefinite"/>
                                        <p:tgtEl>
                                          <p:spTgt spid="8"/>
                                        </p:tgtEl>
                                        <p:attrNameLst>
                                          <p:attrName>style.opacity</p:attrName>
                                        </p:attrNameLst>
                                      </p:cBhvr>
                                      <p:to>
                                        <p:strVal val="0"/>
                                      </p:to>
                                    </p:set>
                                    <p:animEffect filter="image" prLst="opacity: 0">
                                      <p:cBhvr rctx="IE">
                                        <p:cTn id="16" dur="indefinite"/>
                                        <p:tgtEl>
                                          <p:spTgt spid="8"/>
                                        </p:tgtEl>
                                      </p:cBhvr>
                                    </p:animEffect>
                                  </p:childTnLst>
                                </p:cTn>
                              </p:par>
                              <p:par>
                                <p:cTn id="17" presetID="9" presetClass="emph" presetSubtype="0" grpId="0" nodeType="withEffect">
                                  <p:stCondLst>
                                    <p:cond delay="0"/>
                                  </p:stCondLst>
                                  <p:endCondLst>
                                    <p:cond evt="onNext" delay="0">
                                      <p:tgtEl>
                                        <p:sldTgt/>
                                      </p:tgtEl>
                                    </p:cond>
                                  </p:endCondLst>
                                  <p:childTnLst>
                                    <p:set>
                                      <p:cBhvr>
                                        <p:cTn id="18" dur="indefinite"/>
                                        <p:tgtEl>
                                          <p:spTgt spid="3"/>
                                        </p:tgtEl>
                                        <p:attrNameLst>
                                          <p:attrName>style.opacity</p:attrName>
                                        </p:attrNameLst>
                                      </p:cBhvr>
                                      <p:to>
                                        <p:strVal val="0"/>
                                      </p:to>
                                    </p:set>
                                    <p:animEffect filter="image" prLst="opacity: 0">
                                      <p:cBhvr rctx="IE">
                                        <p:cTn id="19" dur="indefinite"/>
                                        <p:tgtEl>
                                          <p:spTgt spid="3"/>
                                        </p:tgtEl>
                                      </p:cBhvr>
                                    </p:animEffect>
                                  </p:childTnLst>
                                </p:cTn>
                              </p:par>
                              <p:par>
                                <p:cTn id="20" presetID="9" presetClass="emph" presetSubtype="0" grpId="0" nodeType="withEffect">
                                  <p:stCondLst>
                                    <p:cond delay="0"/>
                                  </p:stCondLst>
                                  <p:endCondLst>
                                    <p:cond evt="onNext" delay="0">
                                      <p:tgtEl>
                                        <p:sldTgt/>
                                      </p:tgtEl>
                                    </p:cond>
                                  </p:endCondLst>
                                  <p:childTnLst>
                                    <p:set>
                                      <p:cBhvr>
                                        <p:cTn id="21" dur="indefinite"/>
                                        <p:tgtEl>
                                          <p:spTgt spid="19"/>
                                        </p:tgtEl>
                                        <p:attrNameLst>
                                          <p:attrName>style.opacity</p:attrName>
                                        </p:attrNameLst>
                                      </p:cBhvr>
                                      <p:to>
                                        <p:strVal val="0"/>
                                      </p:to>
                                    </p:set>
                                    <p:animEffect filter="image" prLst="opacity: 0">
                                      <p:cBhvr rctx="IE">
                                        <p:cTn id="22" dur="indefinite"/>
                                        <p:tgtEl>
                                          <p:spTgt spid="19"/>
                                        </p:tgtEl>
                                      </p:cBhvr>
                                    </p:animEffect>
                                  </p:childTnLst>
                                </p:cTn>
                              </p:par>
                              <p:par>
                                <p:cTn id="23" presetID="9" presetClass="emph" presetSubtype="0" grpId="0" nodeType="withEffect">
                                  <p:stCondLst>
                                    <p:cond delay="0"/>
                                  </p:stCondLst>
                                  <p:endCondLst>
                                    <p:cond evt="onNext" delay="0">
                                      <p:tgtEl>
                                        <p:sldTgt/>
                                      </p:tgtEl>
                                    </p:cond>
                                  </p:endCondLst>
                                  <p:childTnLst>
                                    <p:set>
                                      <p:cBhvr>
                                        <p:cTn id="24" dur="indefinite"/>
                                        <p:tgtEl>
                                          <p:spTgt spid="9"/>
                                        </p:tgtEl>
                                        <p:attrNameLst>
                                          <p:attrName>style.opacity</p:attrName>
                                        </p:attrNameLst>
                                      </p:cBhvr>
                                      <p:to>
                                        <p:strVal val="0"/>
                                      </p:to>
                                    </p:set>
                                    <p:animEffect filter="image" prLst="opacity: 0">
                                      <p:cBhvr rctx="IE">
                                        <p:cTn id="25" dur="indefinite"/>
                                        <p:tgtEl>
                                          <p:spTgt spid="9"/>
                                        </p:tgtEl>
                                      </p:cBhvr>
                                    </p:animEffect>
                                  </p:childTnLst>
                                </p:cTn>
                              </p:par>
                              <p:par>
                                <p:cTn id="26" presetID="9" presetClass="emph" presetSubtype="0" grpId="0" nodeType="withEffect">
                                  <p:stCondLst>
                                    <p:cond delay="0"/>
                                  </p:stCondLst>
                                  <p:endCondLst>
                                    <p:cond evt="onNext" delay="0">
                                      <p:tgtEl>
                                        <p:sldTgt/>
                                      </p:tgtEl>
                                    </p:cond>
                                  </p:endCondLst>
                                  <p:childTnLst>
                                    <p:set>
                                      <p:cBhvr>
                                        <p:cTn id="27" dur="indefinite"/>
                                        <p:tgtEl>
                                          <p:spTgt spid="20"/>
                                        </p:tgtEl>
                                        <p:attrNameLst>
                                          <p:attrName>style.opacity</p:attrName>
                                        </p:attrNameLst>
                                      </p:cBhvr>
                                      <p:to>
                                        <p:strVal val="0"/>
                                      </p:to>
                                    </p:set>
                                    <p:animEffect filter="image" prLst="opacity: 0">
                                      <p:cBhvr rctx="IE">
                                        <p:cTn id="28" dur="indefinite"/>
                                        <p:tgtEl>
                                          <p:spTgt spid="20"/>
                                        </p:tgtEl>
                                      </p:cBhvr>
                                    </p:animEffect>
                                  </p:childTnLst>
                                </p:cTn>
                              </p:par>
                              <p:par>
                                <p:cTn id="29" presetID="9" presetClass="emph" presetSubtype="0" grpId="0" nodeType="withEffect">
                                  <p:stCondLst>
                                    <p:cond delay="0"/>
                                  </p:stCondLst>
                                  <p:endCondLst>
                                    <p:cond evt="onNext" delay="0">
                                      <p:tgtEl>
                                        <p:sldTgt/>
                                      </p:tgtEl>
                                    </p:cond>
                                  </p:endCondLst>
                                  <p:childTnLst>
                                    <p:set>
                                      <p:cBhvr>
                                        <p:cTn id="30" dur="indefinite"/>
                                        <p:tgtEl>
                                          <p:spTgt spid="21"/>
                                        </p:tgtEl>
                                        <p:attrNameLst>
                                          <p:attrName>style.opacity</p:attrName>
                                        </p:attrNameLst>
                                      </p:cBhvr>
                                      <p:to>
                                        <p:strVal val="0"/>
                                      </p:to>
                                    </p:set>
                                    <p:animEffect filter="image" prLst="opacity: 0">
                                      <p:cBhvr rctx="IE">
                                        <p:cTn id="31" dur="indefinite"/>
                                        <p:tgtEl>
                                          <p:spTgt spid="21"/>
                                        </p:tgtEl>
                                      </p:cBhvr>
                                    </p:animEffect>
                                  </p:childTnLst>
                                </p:cTn>
                              </p:par>
                              <p:par>
                                <p:cTn id="32" presetID="9" presetClass="emph" presetSubtype="0" grpId="0" nodeType="withEffect">
                                  <p:stCondLst>
                                    <p:cond delay="0"/>
                                  </p:stCondLst>
                                  <p:endCondLst>
                                    <p:cond evt="onNext" delay="0">
                                      <p:tgtEl>
                                        <p:sldTgt/>
                                      </p:tgtEl>
                                    </p:cond>
                                  </p:endCondLst>
                                  <p:childTnLst>
                                    <p:set>
                                      <p:cBhvr>
                                        <p:cTn id="33" dur="indefinite"/>
                                        <p:tgtEl>
                                          <p:spTgt spid="22"/>
                                        </p:tgtEl>
                                        <p:attrNameLst>
                                          <p:attrName>style.opacity</p:attrName>
                                        </p:attrNameLst>
                                      </p:cBhvr>
                                      <p:to>
                                        <p:strVal val="0"/>
                                      </p:to>
                                    </p:set>
                                    <p:animEffect filter="image" prLst="opacity: 0">
                                      <p:cBhvr rctx="IE">
                                        <p:cTn id="34" dur="indefinite"/>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0" nodeType="clickEffect">
                                  <p:stCondLst>
                                    <p:cond delay="0"/>
                                  </p:stCondLst>
                                  <p:endCondLst>
                                    <p:cond evt="onNext" delay="0">
                                      <p:tgtEl>
                                        <p:sldTgt/>
                                      </p:tgtEl>
                                    </p:cond>
                                  </p:endCondLst>
                                  <p:childTnLst>
                                    <p:set>
                                      <p:cBhvr>
                                        <p:cTn id="38" dur="indefinite"/>
                                        <p:tgtEl>
                                          <p:spTgt spid="6"/>
                                        </p:tgtEl>
                                        <p:attrNameLst>
                                          <p:attrName>style.opacity</p:attrName>
                                        </p:attrNameLst>
                                      </p:cBhvr>
                                      <p:to>
                                        <p:strVal val="0.15"/>
                                      </p:to>
                                    </p:set>
                                    <p:animEffect filter="image" prLst="opacity: 0.15">
                                      <p:cBhvr rctx="IE">
                                        <p:cTn id="39" dur="indefinite"/>
                                        <p:tgtEl>
                                          <p:spTgt spid="6"/>
                                        </p:tgtEl>
                                      </p:cBhvr>
                                    </p:animEffect>
                                  </p:childTnLst>
                                </p:cTn>
                              </p:par>
                              <p:par>
                                <p:cTn id="40" presetID="9" presetClass="emph" presetSubtype="0" grpId="1" nodeType="withEffect">
                                  <p:stCondLst>
                                    <p:cond delay="0"/>
                                  </p:stCondLst>
                                  <p:endCondLst>
                                    <p:cond evt="onNext" delay="0">
                                      <p:tgtEl>
                                        <p:sldTgt/>
                                      </p:tgtEl>
                                    </p:cond>
                                  </p:endCondLst>
                                  <p:childTnLst>
                                    <p:set>
                                      <p:cBhvr>
                                        <p:cTn id="41" dur="indefinite"/>
                                        <p:tgtEl>
                                          <p:spTgt spid="10"/>
                                        </p:tgtEl>
                                        <p:attrNameLst>
                                          <p:attrName>style.opacity</p:attrName>
                                        </p:attrNameLst>
                                      </p:cBhvr>
                                      <p:to>
                                        <p:strVal val="0.15"/>
                                      </p:to>
                                    </p:set>
                                    <p:animEffect filter="image" prLst="opacity: 0.15">
                                      <p:cBhvr rctx="IE">
                                        <p:cTn id="42" dur="indefinite"/>
                                        <p:tgtEl>
                                          <p:spTgt spid="10"/>
                                        </p:tgtEl>
                                      </p:cBhvr>
                                    </p:animEffect>
                                  </p:childTnLst>
                                </p:cTn>
                              </p:par>
                              <p:par>
                                <p:cTn id="43" presetID="9" presetClass="emph" presetSubtype="0" grpId="1" nodeType="withEffect">
                                  <p:stCondLst>
                                    <p:cond delay="0"/>
                                  </p:stCondLst>
                                  <p:endCondLst>
                                    <p:cond evt="onNext" delay="0">
                                      <p:tgtEl>
                                        <p:sldTgt/>
                                      </p:tgtEl>
                                    </p:cond>
                                  </p:endCondLst>
                                  <p:childTnLst>
                                    <p:set>
                                      <p:cBhvr>
                                        <p:cTn id="44" dur="indefinite"/>
                                        <p:tgtEl>
                                          <p:spTgt spid="11"/>
                                        </p:tgtEl>
                                        <p:attrNameLst>
                                          <p:attrName>style.opacity</p:attrName>
                                        </p:attrNameLst>
                                      </p:cBhvr>
                                      <p:to>
                                        <p:strVal val="0.15"/>
                                      </p:to>
                                    </p:set>
                                    <p:animEffect filter="image" prLst="opacity: 0.15">
                                      <p:cBhvr rctx="IE">
                                        <p:cTn id="45" dur="indefinite"/>
                                        <p:tgtEl>
                                          <p:spTgt spid="11"/>
                                        </p:tgtEl>
                                      </p:cBhvr>
                                    </p:animEffect>
                                  </p:childTnLst>
                                </p:cTn>
                              </p:par>
                              <p:par>
                                <p:cTn id="46" presetID="9" presetClass="emph" presetSubtype="0" grpId="0" nodeType="withEffect">
                                  <p:stCondLst>
                                    <p:cond delay="0"/>
                                  </p:stCondLst>
                                  <p:endCondLst>
                                    <p:cond evt="onNext" delay="0">
                                      <p:tgtEl>
                                        <p:sldTgt/>
                                      </p:tgtEl>
                                    </p:cond>
                                  </p:endCondLst>
                                  <p:childTnLst>
                                    <p:set>
                                      <p:cBhvr>
                                        <p:cTn id="47" dur="indefinite"/>
                                        <p:tgtEl>
                                          <p:spTgt spid="2"/>
                                        </p:tgtEl>
                                        <p:attrNameLst>
                                          <p:attrName>style.opacity</p:attrName>
                                        </p:attrNameLst>
                                      </p:cBhvr>
                                      <p:to>
                                        <p:strVal val="0"/>
                                      </p:to>
                                    </p:set>
                                    <p:animEffect filter="image" prLst="opacity: 0">
                                      <p:cBhvr rctx="IE">
                                        <p:cTn id="48" dur="indefinite"/>
                                        <p:tgtEl>
                                          <p:spTgt spid="2"/>
                                        </p:tgtEl>
                                      </p:cBhvr>
                                    </p:animEffect>
                                  </p:childTnLst>
                                </p:cTn>
                              </p:par>
                              <p:par>
                                <p:cTn id="49" presetID="9" presetClass="emph" presetSubtype="0" grpId="0" nodeType="withEffect">
                                  <p:stCondLst>
                                    <p:cond delay="0"/>
                                  </p:stCondLst>
                                  <p:endCondLst>
                                    <p:cond evt="onNext" delay="0">
                                      <p:tgtEl>
                                        <p:sldTgt/>
                                      </p:tgtEl>
                                    </p:cond>
                                  </p:endCondLst>
                                  <p:childTnLst>
                                    <p:set>
                                      <p:cBhvr>
                                        <p:cTn id="50" dur="indefinite"/>
                                        <p:tgtEl>
                                          <p:spTgt spid="16"/>
                                        </p:tgtEl>
                                        <p:attrNameLst>
                                          <p:attrName>style.opacity</p:attrName>
                                        </p:attrNameLst>
                                      </p:cBhvr>
                                      <p:to>
                                        <p:strVal val="0"/>
                                      </p:to>
                                    </p:set>
                                    <p:animEffect filter="image" prLst="opacity: 0">
                                      <p:cBhvr rctx="IE">
                                        <p:cTn id="51" dur="indefinite"/>
                                        <p:tgtEl>
                                          <p:spTgt spid="16"/>
                                        </p:tgtEl>
                                      </p:cBhvr>
                                    </p:animEffect>
                                  </p:childTnLst>
                                </p:cTn>
                              </p:par>
                              <p:par>
                                <p:cTn id="52" presetID="9" presetClass="emph" presetSubtype="0" grpId="1" nodeType="withEffect">
                                  <p:stCondLst>
                                    <p:cond delay="0"/>
                                  </p:stCondLst>
                                  <p:endCondLst>
                                    <p:cond evt="onNext" delay="0">
                                      <p:tgtEl>
                                        <p:sldTgt/>
                                      </p:tgtEl>
                                    </p:cond>
                                  </p:endCondLst>
                                  <p:childTnLst>
                                    <p:set>
                                      <p:cBhvr>
                                        <p:cTn id="53" dur="indefinite"/>
                                        <p:tgtEl>
                                          <p:spTgt spid="16"/>
                                        </p:tgtEl>
                                        <p:attrNameLst>
                                          <p:attrName>style.opacity</p:attrName>
                                        </p:attrNameLst>
                                      </p:cBhvr>
                                      <p:to>
                                        <p:strVal val="0"/>
                                      </p:to>
                                    </p:set>
                                    <p:animEffect filter="image" prLst="opacity: 0">
                                      <p:cBhvr rctx="IE">
                                        <p:cTn id="54" dur="indefinite"/>
                                        <p:tgtEl>
                                          <p:spTgt spid="16"/>
                                        </p:tgtEl>
                                      </p:cBhvr>
                                    </p:animEffect>
                                  </p:childTnLst>
                                </p:cTn>
                              </p:par>
                              <p:par>
                                <p:cTn id="55" presetID="9" presetClass="emph" presetSubtype="0" grpId="0" nodeType="withEffect">
                                  <p:stCondLst>
                                    <p:cond delay="0"/>
                                  </p:stCondLst>
                                  <p:endCondLst>
                                    <p:cond evt="onNext" delay="0">
                                      <p:tgtEl>
                                        <p:sldTgt/>
                                      </p:tgtEl>
                                    </p:cond>
                                  </p:endCondLst>
                                  <p:childTnLst>
                                    <p:set>
                                      <p:cBhvr>
                                        <p:cTn id="56" dur="indefinite"/>
                                        <p:tgtEl>
                                          <p:spTgt spid="18"/>
                                        </p:tgtEl>
                                        <p:attrNameLst>
                                          <p:attrName>style.opacity</p:attrName>
                                        </p:attrNameLst>
                                      </p:cBhvr>
                                      <p:to>
                                        <p:strVal val="0"/>
                                      </p:to>
                                    </p:set>
                                    <p:animEffect filter="image" prLst="opacity: 0">
                                      <p:cBhvr rctx="IE">
                                        <p:cTn id="57" dur="indefinite"/>
                                        <p:tgtEl>
                                          <p:spTgt spid="18"/>
                                        </p:tgtEl>
                                      </p:cBhvr>
                                    </p:animEffect>
                                  </p:childTnLst>
                                </p:cTn>
                              </p:par>
                              <p:par>
                                <p:cTn id="58" presetID="9" presetClass="emph" presetSubtype="0" grpId="1" nodeType="withEffect">
                                  <p:stCondLst>
                                    <p:cond delay="0"/>
                                  </p:stCondLst>
                                  <p:endCondLst>
                                    <p:cond evt="onNext" delay="0">
                                      <p:tgtEl>
                                        <p:sldTgt/>
                                      </p:tgtEl>
                                    </p:cond>
                                  </p:endCondLst>
                                  <p:childTnLst>
                                    <p:set>
                                      <p:cBhvr>
                                        <p:cTn id="59" dur="indefinite"/>
                                        <p:tgtEl>
                                          <p:spTgt spid="8"/>
                                        </p:tgtEl>
                                        <p:attrNameLst>
                                          <p:attrName>style.opacity</p:attrName>
                                        </p:attrNameLst>
                                      </p:cBhvr>
                                      <p:to>
                                        <p:strVal val="0"/>
                                      </p:to>
                                    </p:set>
                                    <p:animEffect filter="image" prLst="opacity: 0">
                                      <p:cBhvr rctx="IE">
                                        <p:cTn id="60" dur="indefinite"/>
                                        <p:tgtEl>
                                          <p:spTgt spid="8"/>
                                        </p:tgtEl>
                                      </p:cBhvr>
                                    </p:animEffect>
                                  </p:childTnLst>
                                </p:cTn>
                              </p:par>
                              <p:par>
                                <p:cTn id="61" presetID="9" presetClass="emph" presetSubtype="0" grpId="1" nodeType="withEffect">
                                  <p:stCondLst>
                                    <p:cond delay="0"/>
                                  </p:stCondLst>
                                  <p:endCondLst>
                                    <p:cond evt="onNext" delay="0">
                                      <p:tgtEl>
                                        <p:sldTgt/>
                                      </p:tgtEl>
                                    </p:cond>
                                  </p:endCondLst>
                                  <p:childTnLst>
                                    <p:set>
                                      <p:cBhvr>
                                        <p:cTn id="62" dur="indefinite"/>
                                        <p:tgtEl>
                                          <p:spTgt spid="9"/>
                                        </p:tgtEl>
                                        <p:attrNameLst>
                                          <p:attrName>style.opacity</p:attrName>
                                        </p:attrNameLst>
                                      </p:cBhvr>
                                      <p:to>
                                        <p:strVal val="0"/>
                                      </p:to>
                                    </p:set>
                                    <p:animEffect filter="image" prLst="opacity: 0">
                                      <p:cBhvr rctx="IE">
                                        <p:cTn id="63" dur="indefinite"/>
                                        <p:tgtEl>
                                          <p:spTgt spid="9"/>
                                        </p:tgtEl>
                                      </p:cBhvr>
                                    </p:animEffect>
                                  </p:childTnLst>
                                </p:cTn>
                              </p:par>
                              <p:par>
                                <p:cTn id="64" presetID="9" presetClass="emph" presetSubtype="0" grpId="2" nodeType="withEffect">
                                  <p:stCondLst>
                                    <p:cond delay="0"/>
                                  </p:stCondLst>
                                  <p:childTnLst>
                                    <p:set>
                                      <p:cBhvr rctx="PPT">
                                        <p:cTn id="65" dur="indefinite"/>
                                        <p:tgtEl>
                                          <p:spTgt spid="20"/>
                                        </p:tgtEl>
                                        <p:attrNameLst>
                                          <p:attrName>style.opacity</p:attrName>
                                        </p:attrNameLst>
                                      </p:cBhvr>
                                      <p:to>
                                        <p:strVal val="0"/>
                                      </p:to>
                                    </p:set>
                                    <p:animEffect filter="image" prLst="opacity: 0">
                                      <p:cBhvr rctx="IE">
                                        <p:cTn id="66" dur="indefinite"/>
                                        <p:tgtEl>
                                          <p:spTgt spid="20"/>
                                        </p:tgtEl>
                                      </p:cBhvr>
                                    </p:animEffect>
                                  </p:childTnLst>
                                </p:cTn>
                              </p:par>
                              <p:par>
                                <p:cTn id="67" presetID="9" presetClass="emph" presetSubtype="0" grpId="2" nodeType="withEffect">
                                  <p:stCondLst>
                                    <p:cond delay="0"/>
                                  </p:stCondLst>
                                  <p:childTnLst>
                                    <p:set>
                                      <p:cBhvr rctx="PPT">
                                        <p:cTn id="68" dur="indefinite"/>
                                        <p:tgtEl>
                                          <p:spTgt spid="21"/>
                                        </p:tgtEl>
                                        <p:attrNameLst>
                                          <p:attrName>style.opacity</p:attrName>
                                        </p:attrNameLst>
                                      </p:cBhvr>
                                      <p:to>
                                        <p:strVal val="0"/>
                                      </p:to>
                                    </p:set>
                                    <p:animEffect filter="image" prLst="opacity: 0">
                                      <p:cBhvr rctx="IE">
                                        <p:cTn id="69" dur="indefinite"/>
                                        <p:tgtEl>
                                          <p:spTgt spid="21"/>
                                        </p:tgtEl>
                                      </p:cBhvr>
                                    </p:animEffect>
                                  </p:childTnLst>
                                </p:cTn>
                              </p:par>
                              <p:par>
                                <p:cTn id="70" presetID="9" presetClass="emph" presetSubtype="0" grpId="2" nodeType="withEffect">
                                  <p:stCondLst>
                                    <p:cond delay="0"/>
                                  </p:stCondLst>
                                  <p:childTnLst>
                                    <p:set>
                                      <p:cBhvr rctx="PPT">
                                        <p:cTn id="71" dur="indefinite"/>
                                        <p:tgtEl>
                                          <p:spTgt spid="22"/>
                                        </p:tgtEl>
                                        <p:attrNameLst>
                                          <p:attrName>style.opacity</p:attrName>
                                        </p:attrNameLst>
                                      </p:cBhvr>
                                      <p:to>
                                        <p:strVal val="0"/>
                                      </p:to>
                                    </p:set>
                                    <p:animEffect filter="image" prLst="opacity: 0">
                                      <p:cBhvr rctx="IE">
                                        <p:cTn id="72" dur="indefinite"/>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mph" presetSubtype="0" grpId="1" nodeType="clickEffect">
                                  <p:stCondLst>
                                    <p:cond delay="0"/>
                                  </p:stCondLst>
                                  <p:endCondLst>
                                    <p:cond evt="onNext" delay="0">
                                      <p:tgtEl>
                                        <p:sldTgt/>
                                      </p:tgtEl>
                                    </p:cond>
                                  </p:endCondLst>
                                  <p:childTnLst>
                                    <p:set>
                                      <p:cBhvr>
                                        <p:cTn id="76" dur="indefinite"/>
                                        <p:tgtEl>
                                          <p:spTgt spid="6"/>
                                        </p:tgtEl>
                                        <p:attrNameLst>
                                          <p:attrName>style.opacity</p:attrName>
                                        </p:attrNameLst>
                                      </p:cBhvr>
                                      <p:to>
                                        <p:strVal val="0.15"/>
                                      </p:to>
                                    </p:set>
                                    <p:animEffect filter="image" prLst="opacity: 0.15">
                                      <p:cBhvr rctx="IE">
                                        <p:cTn id="77" dur="indefinite"/>
                                        <p:tgtEl>
                                          <p:spTgt spid="6"/>
                                        </p:tgtEl>
                                      </p:cBhvr>
                                    </p:animEffect>
                                  </p:childTnLst>
                                </p:cTn>
                              </p:par>
                              <p:par>
                                <p:cTn id="78" presetID="9" presetClass="emph" presetSubtype="0" grpId="1" nodeType="withEffect">
                                  <p:stCondLst>
                                    <p:cond delay="0"/>
                                  </p:stCondLst>
                                  <p:endCondLst>
                                    <p:cond evt="onNext" delay="0">
                                      <p:tgtEl>
                                        <p:sldTgt/>
                                      </p:tgtEl>
                                    </p:cond>
                                  </p:endCondLst>
                                  <p:childTnLst>
                                    <p:set>
                                      <p:cBhvr>
                                        <p:cTn id="79" dur="indefinite"/>
                                        <p:tgtEl>
                                          <p:spTgt spid="5"/>
                                        </p:tgtEl>
                                        <p:attrNameLst>
                                          <p:attrName>style.opacity</p:attrName>
                                        </p:attrNameLst>
                                      </p:cBhvr>
                                      <p:to>
                                        <p:strVal val="0.15"/>
                                      </p:to>
                                    </p:set>
                                    <p:animEffect filter="image" prLst="opacity: 0.15">
                                      <p:cBhvr rctx="IE">
                                        <p:cTn id="80" dur="indefinite"/>
                                        <p:tgtEl>
                                          <p:spTgt spid="5"/>
                                        </p:tgtEl>
                                      </p:cBhvr>
                                    </p:animEffect>
                                  </p:childTnLst>
                                </p:cTn>
                              </p:par>
                              <p:par>
                                <p:cTn id="81" presetID="9" presetClass="emph" presetSubtype="0" grpId="2" nodeType="withEffect">
                                  <p:stCondLst>
                                    <p:cond delay="0"/>
                                  </p:stCondLst>
                                  <p:endCondLst>
                                    <p:cond evt="onNext" delay="0">
                                      <p:tgtEl>
                                        <p:sldTgt/>
                                      </p:tgtEl>
                                    </p:cond>
                                  </p:endCondLst>
                                  <p:childTnLst>
                                    <p:set>
                                      <p:cBhvr>
                                        <p:cTn id="82" dur="indefinite"/>
                                        <p:tgtEl>
                                          <p:spTgt spid="11"/>
                                        </p:tgtEl>
                                        <p:attrNameLst>
                                          <p:attrName>style.opacity</p:attrName>
                                        </p:attrNameLst>
                                      </p:cBhvr>
                                      <p:to>
                                        <p:strVal val="0.15"/>
                                      </p:to>
                                    </p:set>
                                    <p:animEffect filter="image" prLst="opacity: 0.15">
                                      <p:cBhvr rctx="IE">
                                        <p:cTn id="83" dur="indefinite"/>
                                        <p:tgtEl>
                                          <p:spTgt spid="11"/>
                                        </p:tgtEl>
                                      </p:cBhvr>
                                    </p:animEffect>
                                  </p:childTnLst>
                                </p:cTn>
                              </p:par>
                              <p:par>
                                <p:cTn id="84" presetID="9" presetClass="emph" presetSubtype="0" grpId="1" nodeType="withEffect">
                                  <p:stCondLst>
                                    <p:cond delay="0"/>
                                  </p:stCondLst>
                                  <p:endCondLst>
                                    <p:cond evt="onNext" delay="0">
                                      <p:tgtEl>
                                        <p:sldTgt/>
                                      </p:tgtEl>
                                    </p:cond>
                                  </p:endCondLst>
                                  <p:childTnLst>
                                    <p:set>
                                      <p:cBhvr>
                                        <p:cTn id="85" dur="indefinite"/>
                                        <p:tgtEl>
                                          <p:spTgt spid="2"/>
                                        </p:tgtEl>
                                        <p:attrNameLst>
                                          <p:attrName>style.opacity</p:attrName>
                                        </p:attrNameLst>
                                      </p:cBhvr>
                                      <p:to>
                                        <p:strVal val="0"/>
                                      </p:to>
                                    </p:set>
                                    <p:animEffect filter="image" prLst="opacity: 0">
                                      <p:cBhvr rctx="IE">
                                        <p:cTn id="86" dur="indefinite"/>
                                        <p:tgtEl>
                                          <p:spTgt spid="2"/>
                                        </p:tgtEl>
                                      </p:cBhvr>
                                    </p:animEffect>
                                  </p:childTnLst>
                                </p:cTn>
                              </p:par>
                              <p:par>
                                <p:cTn id="87" presetID="9" presetClass="emph" presetSubtype="0" grpId="1" nodeType="withEffect">
                                  <p:stCondLst>
                                    <p:cond delay="0"/>
                                  </p:stCondLst>
                                  <p:endCondLst>
                                    <p:cond evt="onNext" delay="0">
                                      <p:tgtEl>
                                        <p:sldTgt/>
                                      </p:tgtEl>
                                    </p:cond>
                                  </p:endCondLst>
                                  <p:childTnLst>
                                    <p:set>
                                      <p:cBhvr>
                                        <p:cTn id="88" dur="indefinite"/>
                                        <p:tgtEl>
                                          <p:spTgt spid="18"/>
                                        </p:tgtEl>
                                        <p:attrNameLst>
                                          <p:attrName>style.opacity</p:attrName>
                                        </p:attrNameLst>
                                      </p:cBhvr>
                                      <p:to>
                                        <p:strVal val="0"/>
                                      </p:to>
                                    </p:set>
                                    <p:animEffect filter="image" prLst="opacity: 0">
                                      <p:cBhvr rctx="IE">
                                        <p:cTn id="89" dur="indefinite"/>
                                        <p:tgtEl>
                                          <p:spTgt spid="18"/>
                                        </p:tgtEl>
                                      </p:cBhvr>
                                    </p:animEffect>
                                  </p:childTnLst>
                                </p:cTn>
                              </p:par>
                              <p:par>
                                <p:cTn id="90" presetID="9" presetClass="emph" presetSubtype="0" grpId="2" nodeType="withEffect">
                                  <p:stCondLst>
                                    <p:cond delay="0"/>
                                  </p:stCondLst>
                                  <p:endCondLst>
                                    <p:cond evt="onNext" delay="0">
                                      <p:tgtEl>
                                        <p:sldTgt/>
                                      </p:tgtEl>
                                    </p:cond>
                                  </p:endCondLst>
                                  <p:childTnLst>
                                    <p:set>
                                      <p:cBhvr>
                                        <p:cTn id="91" dur="indefinite"/>
                                        <p:tgtEl>
                                          <p:spTgt spid="16"/>
                                        </p:tgtEl>
                                        <p:attrNameLst>
                                          <p:attrName>style.opacity</p:attrName>
                                        </p:attrNameLst>
                                      </p:cBhvr>
                                      <p:to>
                                        <p:strVal val="0"/>
                                      </p:to>
                                    </p:set>
                                    <p:animEffect filter="image" prLst="opacity: 0">
                                      <p:cBhvr rctx="IE">
                                        <p:cTn id="92" dur="indefinite"/>
                                        <p:tgtEl>
                                          <p:spTgt spid="16"/>
                                        </p:tgtEl>
                                      </p:cBhvr>
                                    </p:animEffect>
                                  </p:childTnLst>
                                </p:cTn>
                              </p:par>
                              <p:par>
                                <p:cTn id="93" presetID="9" presetClass="emph" presetSubtype="0" grpId="1" nodeType="withEffect">
                                  <p:stCondLst>
                                    <p:cond delay="0"/>
                                  </p:stCondLst>
                                  <p:endCondLst>
                                    <p:cond evt="onNext" delay="0">
                                      <p:tgtEl>
                                        <p:sldTgt/>
                                      </p:tgtEl>
                                    </p:cond>
                                  </p:endCondLst>
                                  <p:childTnLst>
                                    <p:set>
                                      <p:cBhvr>
                                        <p:cTn id="94" dur="indefinite"/>
                                        <p:tgtEl>
                                          <p:spTgt spid="3"/>
                                        </p:tgtEl>
                                        <p:attrNameLst>
                                          <p:attrName>style.opacity</p:attrName>
                                        </p:attrNameLst>
                                      </p:cBhvr>
                                      <p:to>
                                        <p:strVal val="0"/>
                                      </p:to>
                                    </p:set>
                                    <p:animEffect filter="image" prLst="opacity: 0">
                                      <p:cBhvr rctx="IE">
                                        <p:cTn id="95" dur="indefinite"/>
                                        <p:tgtEl>
                                          <p:spTgt spid="3"/>
                                        </p:tgtEl>
                                      </p:cBhvr>
                                    </p:animEffect>
                                  </p:childTnLst>
                                </p:cTn>
                              </p:par>
                              <p:par>
                                <p:cTn id="96" presetID="9" presetClass="emph" presetSubtype="0" grpId="1" nodeType="withEffect">
                                  <p:stCondLst>
                                    <p:cond delay="0"/>
                                  </p:stCondLst>
                                  <p:endCondLst>
                                    <p:cond evt="onNext" delay="0">
                                      <p:tgtEl>
                                        <p:sldTgt/>
                                      </p:tgtEl>
                                    </p:cond>
                                  </p:endCondLst>
                                  <p:childTnLst>
                                    <p:set>
                                      <p:cBhvr>
                                        <p:cTn id="97" dur="indefinite"/>
                                        <p:tgtEl>
                                          <p:spTgt spid="19"/>
                                        </p:tgtEl>
                                        <p:attrNameLst>
                                          <p:attrName>style.opacity</p:attrName>
                                        </p:attrNameLst>
                                      </p:cBhvr>
                                      <p:to>
                                        <p:strVal val="0"/>
                                      </p:to>
                                    </p:set>
                                    <p:animEffect filter="image" prLst="opacity: 0">
                                      <p:cBhvr rctx="IE">
                                        <p:cTn id="98" dur="indefinite"/>
                                        <p:tgtEl>
                                          <p:spTgt spid="19"/>
                                        </p:tgtEl>
                                      </p:cBhvr>
                                    </p:animEffect>
                                  </p:childTnLst>
                                </p:cTn>
                              </p:par>
                              <p:par>
                                <p:cTn id="99" presetID="9" presetClass="emph" presetSubtype="0" grpId="2" nodeType="withEffect">
                                  <p:stCondLst>
                                    <p:cond delay="0"/>
                                  </p:stCondLst>
                                  <p:endCondLst>
                                    <p:cond evt="onNext" delay="0">
                                      <p:tgtEl>
                                        <p:sldTgt/>
                                      </p:tgtEl>
                                    </p:cond>
                                  </p:endCondLst>
                                  <p:childTnLst>
                                    <p:set>
                                      <p:cBhvr>
                                        <p:cTn id="100" dur="indefinite"/>
                                        <p:tgtEl>
                                          <p:spTgt spid="9"/>
                                        </p:tgtEl>
                                        <p:attrNameLst>
                                          <p:attrName>style.opacity</p:attrName>
                                        </p:attrNameLst>
                                      </p:cBhvr>
                                      <p:to>
                                        <p:strVal val="0"/>
                                      </p:to>
                                    </p:set>
                                    <p:animEffect filter="image" prLst="opacity: 0">
                                      <p:cBhvr rctx="IE">
                                        <p:cTn id="101" dur="indefinite"/>
                                        <p:tgtEl>
                                          <p:spTgt spid="9"/>
                                        </p:tgtEl>
                                      </p:cBhvr>
                                    </p:animEffect>
                                  </p:childTnLst>
                                </p:cTn>
                              </p:par>
                              <p:par>
                                <p:cTn id="102" presetID="9" presetClass="emph" presetSubtype="0" grpId="1" nodeType="withEffect">
                                  <p:stCondLst>
                                    <p:cond delay="0"/>
                                  </p:stCondLst>
                                  <p:endCondLst>
                                    <p:cond evt="onNext" delay="0">
                                      <p:tgtEl>
                                        <p:sldTgt/>
                                      </p:tgtEl>
                                    </p:cond>
                                  </p:endCondLst>
                                  <p:childTnLst>
                                    <p:set>
                                      <p:cBhvr>
                                        <p:cTn id="103" dur="indefinite"/>
                                        <p:tgtEl>
                                          <p:spTgt spid="20"/>
                                        </p:tgtEl>
                                        <p:attrNameLst>
                                          <p:attrName>style.opacity</p:attrName>
                                        </p:attrNameLst>
                                      </p:cBhvr>
                                      <p:to>
                                        <p:strVal val="0"/>
                                      </p:to>
                                    </p:set>
                                    <p:animEffect filter="image" prLst="opacity: 0">
                                      <p:cBhvr rctx="IE">
                                        <p:cTn id="104" dur="indefinite"/>
                                        <p:tgtEl>
                                          <p:spTgt spid="20"/>
                                        </p:tgtEl>
                                      </p:cBhvr>
                                    </p:animEffect>
                                  </p:childTnLst>
                                </p:cTn>
                              </p:par>
                              <p:par>
                                <p:cTn id="105" presetID="9" presetClass="emph" presetSubtype="0" grpId="1" nodeType="withEffect">
                                  <p:stCondLst>
                                    <p:cond delay="0"/>
                                  </p:stCondLst>
                                  <p:endCondLst>
                                    <p:cond evt="onNext" delay="0">
                                      <p:tgtEl>
                                        <p:sldTgt/>
                                      </p:tgtEl>
                                    </p:cond>
                                  </p:endCondLst>
                                  <p:childTnLst>
                                    <p:set>
                                      <p:cBhvr>
                                        <p:cTn id="106" dur="indefinite"/>
                                        <p:tgtEl>
                                          <p:spTgt spid="21"/>
                                        </p:tgtEl>
                                        <p:attrNameLst>
                                          <p:attrName>style.opacity</p:attrName>
                                        </p:attrNameLst>
                                      </p:cBhvr>
                                      <p:to>
                                        <p:strVal val="0"/>
                                      </p:to>
                                    </p:set>
                                    <p:animEffect filter="image" prLst="opacity: 0">
                                      <p:cBhvr rctx="IE">
                                        <p:cTn id="107" dur="indefinite"/>
                                        <p:tgtEl>
                                          <p:spTgt spid="21"/>
                                        </p:tgtEl>
                                      </p:cBhvr>
                                    </p:animEffect>
                                  </p:childTnLst>
                                </p:cTn>
                              </p:par>
                              <p:par>
                                <p:cTn id="108" presetID="9" presetClass="emph" presetSubtype="0" grpId="1" nodeType="withEffect">
                                  <p:stCondLst>
                                    <p:cond delay="0"/>
                                  </p:stCondLst>
                                  <p:endCondLst>
                                    <p:cond evt="onNext" delay="0">
                                      <p:tgtEl>
                                        <p:sldTgt/>
                                      </p:tgtEl>
                                    </p:cond>
                                  </p:endCondLst>
                                  <p:childTnLst>
                                    <p:set>
                                      <p:cBhvr>
                                        <p:cTn id="109" dur="indefinite"/>
                                        <p:tgtEl>
                                          <p:spTgt spid="22"/>
                                        </p:tgtEl>
                                        <p:attrNameLst>
                                          <p:attrName>style.opacity</p:attrName>
                                        </p:attrNameLst>
                                      </p:cBhvr>
                                      <p:to>
                                        <p:strVal val="0"/>
                                      </p:to>
                                    </p:set>
                                    <p:animEffect filter="image" prLst="opacity: 0">
                                      <p:cBhvr rctx="IE">
                                        <p:cTn id="110" dur="indefinite"/>
                                        <p:tgtEl>
                                          <p:spTgt spid="22"/>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mph" presetSubtype="0" grpId="2" nodeType="clickEffect">
                                  <p:stCondLst>
                                    <p:cond delay="0"/>
                                  </p:stCondLst>
                                  <p:endCondLst>
                                    <p:cond evt="onNext" delay="0">
                                      <p:tgtEl>
                                        <p:sldTgt/>
                                      </p:tgtEl>
                                    </p:cond>
                                  </p:endCondLst>
                                  <p:childTnLst>
                                    <p:set>
                                      <p:cBhvr>
                                        <p:cTn id="114" dur="indefinite"/>
                                        <p:tgtEl>
                                          <p:spTgt spid="10"/>
                                        </p:tgtEl>
                                        <p:attrNameLst>
                                          <p:attrName>style.opacity</p:attrName>
                                        </p:attrNameLst>
                                      </p:cBhvr>
                                      <p:to>
                                        <p:strVal val="0.15"/>
                                      </p:to>
                                    </p:set>
                                    <p:animEffect filter="image" prLst="opacity: 0.15">
                                      <p:cBhvr rctx="IE">
                                        <p:cTn id="115" dur="indefinite"/>
                                        <p:tgtEl>
                                          <p:spTgt spid="10"/>
                                        </p:tgtEl>
                                      </p:cBhvr>
                                    </p:animEffect>
                                  </p:childTnLst>
                                </p:cTn>
                              </p:par>
                              <p:par>
                                <p:cTn id="116" presetID="9" presetClass="emph" presetSubtype="0" grpId="2" nodeType="withEffect">
                                  <p:stCondLst>
                                    <p:cond delay="0"/>
                                  </p:stCondLst>
                                  <p:endCondLst>
                                    <p:cond evt="onNext" delay="0">
                                      <p:tgtEl>
                                        <p:sldTgt/>
                                      </p:tgtEl>
                                    </p:cond>
                                  </p:endCondLst>
                                  <p:childTnLst>
                                    <p:set>
                                      <p:cBhvr>
                                        <p:cTn id="117" dur="indefinite"/>
                                        <p:tgtEl>
                                          <p:spTgt spid="5"/>
                                        </p:tgtEl>
                                        <p:attrNameLst>
                                          <p:attrName>style.opacity</p:attrName>
                                        </p:attrNameLst>
                                      </p:cBhvr>
                                      <p:to>
                                        <p:strVal val="0.15"/>
                                      </p:to>
                                    </p:set>
                                    <p:animEffect filter="image" prLst="opacity: 0.15">
                                      <p:cBhvr rctx="IE">
                                        <p:cTn id="118" dur="indefinite"/>
                                        <p:tgtEl>
                                          <p:spTgt spid="5"/>
                                        </p:tgtEl>
                                      </p:cBhvr>
                                    </p:animEffect>
                                  </p:childTnLst>
                                </p:cTn>
                              </p:par>
                              <p:par>
                                <p:cTn id="119" presetID="9" presetClass="emph" presetSubtype="0" grpId="2" nodeType="withEffect">
                                  <p:stCondLst>
                                    <p:cond delay="0"/>
                                  </p:stCondLst>
                                  <p:endCondLst>
                                    <p:cond evt="onNext" delay="0">
                                      <p:tgtEl>
                                        <p:sldTgt/>
                                      </p:tgtEl>
                                    </p:cond>
                                  </p:endCondLst>
                                  <p:childTnLst>
                                    <p:set>
                                      <p:cBhvr>
                                        <p:cTn id="120" dur="indefinite"/>
                                        <p:tgtEl>
                                          <p:spTgt spid="6"/>
                                        </p:tgtEl>
                                        <p:attrNameLst>
                                          <p:attrName>style.opacity</p:attrName>
                                        </p:attrNameLst>
                                      </p:cBhvr>
                                      <p:to>
                                        <p:strVal val="0.15"/>
                                      </p:to>
                                    </p:set>
                                    <p:animEffect filter="image" prLst="opacity: 0.15">
                                      <p:cBhvr rctx="IE">
                                        <p:cTn id="121" dur="indefinite"/>
                                        <p:tgtEl>
                                          <p:spTgt spid="6"/>
                                        </p:tgtEl>
                                      </p:cBhvr>
                                    </p:animEffect>
                                  </p:childTnLst>
                                </p:cTn>
                              </p:par>
                              <p:par>
                                <p:cTn id="122" presetID="9" presetClass="emph" presetSubtype="0" grpId="2" nodeType="withEffect">
                                  <p:stCondLst>
                                    <p:cond delay="0"/>
                                  </p:stCondLst>
                                  <p:endCondLst>
                                    <p:cond evt="onNext" delay="0">
                                      <p:tgtEl>
                                        <p:sldTgt/>
                                      </p:tgtEl>
                                    </p:cond>
                                  </p:endCondLst>
                                  <p:childTnLst>
                                    <p:set>
                                      <p:cBhvr>
                                        <p:cTn id="123" dur="indefinite"/>
                                        <p:tgtEl>
                                          <p:spTgt spid="8"/>
                                        </p:tgtEl>
                                        <p:attrNameLst>
                                          <p:attrName>style.opacity</p:attrName>
                                        </p:attrNameLst>
                                      </p:cBhvr>
                                      <p:to>
                                        <p:strVal val="0"/>
                                      </p:to>
                                    </p:set>
                                    <p:animEffect filter="image" prLst="opacity: 0">
                                      <p:cBhvr rctx="IE">
                                        <p:cTn id="124" dur="indefinite"/>
                                        <p:tgtEl>
                                          <p:spTgt spid="8"/>
                                        </p:tgtEl>
                                      </p:cBhvr>
                                    </p:animEffect>
                                  </p:childTnLst>
                                </p:cTn>
                              </p:par>
                              <p:par>
                                <p:cTn id="125" presetID="9" presetClass="emph" presetSubtype="0" grpId="2" nodeType="withEffect">
                                  <p:stCondLst>
                                    <p:cond delay="0"/>
                                  </p:stCondLst>
                                  <p:endCondLst>
                                    <p:cond evt="onNext" delay="0">
                                      <p:tgtEl>
                                        <p:sldTgt/>
                                      </p:tgtEl>
                                    </p:cond>
                                  </p:endCondLst>
                                  <p:childTnLst>
                                    <p:set>
                                      <p:cBhvr>
                                        <p:cTn id="126" dur="indefinite"/>
                                        <p:tgtEl>
                                          <p:spTgt spid="3"/>
                                        </p:tgtEl>
                                        <p:attrNameLst>
                                          <p:attrName>style.opacity</p:attrName>
                                        </p:attrNameLst>
                                      </p:cBhvr>
                                      <p:to>
                                        <p:strVal val="0"/>
                                      </p:to>
                                    </p:set>
                                    <p:animEffect filter="image" prLst="opacity: 0">
                                      <p:cBhvr rctx="IE">
                                        <p:cTn id="127" dur="indefinite"/>
                                        <p:tgtEl>
                                          <p:spTgt spid="3"/>
                                        </p:tgtEl>
                                      </p:cBhvr>
                                    </p:animEffect>
                                  </p:childTnLst>
                                </p:cTn>
                              </p:par>
                              <p:par>
                                <p:cTn id="128" presetID="9" presetClass="emph" presetSubtype="0" grpId="2" nodeType="withEffect">
                                  <p:stCondLst>
                                    <p:cond delay="0"/>
                                  </p:stCondLst>
                                  <p:endCondLst>
                                    <p:cond evt="onNext" delay="0">
                                      <p:tgtEl>
                                        <p:sldTgt/>
                                      </p:tgtEl>
                                    </p:cond>
                                  </p:endCondLst>
                                  <p:childTnLst>
                                    <p:set>
                                      <p:cBhvr>
                                        <p:cTn id="129" dur="indefinite"/>
                                        <p:tgtEl>
                                          <p:spTgt spid="19"/>
                                        </p:tgtEl>
                                        <p:attrNameLst>
                                          <p:attrName>style.opacity</p:attrName>
                                        </p:attrNameLst>
                                      </p:cBhvr>
                                      <p:to>
                                        <p:strVal val="0"/>
                                      </p:to>
                                    </p:set>
                                    <p:animEffect filter="image" prLst="opacity: 0">
                                      <p:cBhvr rctx="IE">
                                        <p:cTn id="130" dur="indefinite"/>
                                        <p:tgtEl>
                                          <p:spTgt spid="19"/>
                                        </p:tgtEl>
                                      </p:cBhvr>
                                    </p:animEffect>
                                  </p:childTnLst>
                                </p:cTn>
                              </p:par>
                              <p:par>
                                <p:cTn id="131" presetID="9" presetClass="emph" presetSubtype="0" grpId="2" nodeType="withEffect">
                                  <p:stCondLst>
                                    <p:cond delay="0"/>
                                  </p:stCondLst>
                                  <p:endCondLst>
                                    <p:cond evt="onNext" delay="0">
                                      <p:tgtEl>
                                        <p:sldTgt/>
                                      </p:tgtEl>
                                    </p:cond>
                                  </p:endCondLst>
                                  <p:childTnLst>
                                    <p:set>
                                      <p:cBhvr>
                                        <p:cTn id="132" dur="indefinite"/>
                                        <p:tgtEl>
                                          <p:spTgt spid="2"/>
                                        </p:tgtEl>
                                        <p:attrNameLst>
                                          <p:attrName>style.opacity</p:attrName>
                                        </p:attrNameLst>
                                      </p:cBhvr>
                                      <p:to>
                                        <p:strVal val="0"/>
                                      </p:to>
                                    </p:set>
                                    <p:animEffect filter="image" prLst="opacity: 0">
                                      <p:cBhvr rctx="IE">
                                        <p:cTn id="133" dur="indefinite"/>
                                        <p:tgtEl>
                                          <p:spTgt spid="2"/>
                                        </p:tgtEl>
                                      </p:cBhvr>
                                    </p:animEffect>
                                  </p:childTnLst>
                                </p:cTn>
                              </p:par>
                              <p:par>
                                <p:cTn id="134" presetID="9" presetClass="emph" presetSubtype="0" grpId="3" nodeType="withEffect">
                                  <p:stCondLst>
                                    <p:cond delay="0"/>
                                  </p:stCondLst>
                                  <p:childTnLst>
                                    <p:set>
                                      <p:cBhvr rctx="PPT">
                                        <p:cTn id="135" dur="indefinite"/>
                                        <p:tgtEl>
                                          <p:spTgt spid="16"/>
                                        </p:tgtEl>
                                        <p:attrNameLst>
                                          <p:attrName>style.opacity</p:attrName>
                                        </p:attrNameLst>
                                      </p:cBhvr>
                                      <p:to>
                                        <p:strVal val="0"/>
                                      </p:to>
                                    </p:set>
                                    <p:animEffect filter="image" prLst="opacity: 0">
                                      <p:cBhvr rctx="IE">
                                        <p:cTn id="136" dur="indefinite"/>
                                        <p:tgtEl>
                                          <p:spTgt spid="16"/>
                                        </p:tgtEl>
                                      </p:cBhvr>
                                    </p:animEffect>
                                  </p:childTnLst>
                                </p:cTn>
                              </p:par>
                              <p:par>
                                <p:cTn id="137" presetID="9" presetClass="emph" presetSubtype="0" grpId="2" nodeType="withEffect">
                                  <p:stCondLst>
                                    <p:cond delay="0"/>
                                  </p:stCondLst>
                                  <p:childTnLst>
                                    <p:set>
                                      <p:cBhvr rctx="PPT">
                                        <p:cTn id="138" dur="indefinite"/>
                                        <p:tgtEl>
                                          <p:spTgt spid="18"/>
                                        </p:tgtEl>
                                        <p:attrNameLst>
                                          <p:attrName>style.opacity</p:attrName>
                                        </p:attrNameLst>
                                      </p:cBhvr>
                                      <p:to>
                                        <p:strVal val="0"/>
                                      </p:to>
                                    </p:set>
                                    <p:animEffect filter="image" prLst="opacity: 0">
                                      <p:cBhvr rctx="IE">
                                        <p:cTn id="139" dur="indefinite"/>
                                        <p:tgtEl>
                                          <p:spTgt spid="18"/>
                                        </p:tgtEl>
                                      </p:cBhvr>
                                    </p:animEffect>
                                  </p:childTnLst>
                                </p:cTn>
                              </p:par>
                              <p:par>
                                <p:cTn id="140" presetID="9" presetClass="emph" presetSubtype="0" grpId="3" nodeType="withEffect">
                                  <p:stCondLst>
                                    <p:cond delay="0"/>
                                  </p:stCondLst>
                                  <p:childTnLst>
                                    <p:set>
                                      <p:cBhvr rctx="PPT">
                                        <p:cTn id="141" dur="indefinite"/>
                                        <p:tgtEl>
                                          <p:spTgt spid="20"/>
                                        </p:tgtEl>
                                        <p:attrNameLst>
                                          <p:attrName>style.opacity</p:attrName>
                                        </p:attrNameLst>
                                      </p:cBhvr>
                                      <p:to>
                                        <p:strVal val="1"/>
                                      </p:to>
                                    </p:set>
                                    <p:animEffect filter="image" prLst="opacity: 1">
                                      <p:cBhvr rctx="IE">
                                        <p:cTn id="142" dur="indefinite"/>
                                        <p:tgtEl>
                                          <p:spTgt spid="20"/>
                                        </p:tgtEl>
                                      </p:cBhvr>
                                    </p:animEffect>
                                  </p:childTnLst>
                                </p:cTn>
                              </p:par>
                              <p:par>
                                <p:cTn id="143" presetID="9" presetClass="emph" presetSubtype="0" grpId="3" nodeType="withEffect">
                                  <p:stCondLst>
                                    <p:cond delay="0"/>
                                  </p:stCondLst>
                                  <p:childTnLst>
                                    <p:set>
                                      <p:cBhvr rctx="PPT">
                                        <p:cTn id="144" dur="indefinite"/>
                                        <p:tgtEl>
                                          <p:spTgt spid="21"/>
                                        </p:tgtEl>
                                        <p:attrNameLst>
                                          <p:attrName>style.opacity</p:attrName>
                                        </p:attrNameLst>
                                      </p:cBhvr>
                                      <p:to>
                                        <p:strVal val="1"/>
                                      </p:to>
                                    </p:set>
                                    <p:animEffect filter="image" prLst="opacity: 1">
                                      <p:cBhvr rctx="IE">
                                        <p:cTn id="145" dur="indefinite"/>
                                        <p:tgtEl>
                                          <p:spTgt spid="21"/>
                                        </p:tgtEl>
                                      </p:cBhvr>
                                    </p:animEffect>
                                  </p:childTnLst>
                                </p:cTn>
                              </p:par>
                              <p:par>
                                <p:cTn id="146" presetID="9" presetClass="emph" presetSubtype="0" grpId="3" nodeType="withEffect">
                                  <p:stCondLst>
                                    <p:cond delay="0"/>
                                  </p:stCondLst>
                                  <p:childTnLst>
                                    <p:set>
                                      <p:cBhvr rctx="PPT">
                                        <p:cTn id="147" dur="indefinite"/>
                                        <p:tgtEl>
                                          <p:spTgt spid="22"/>
                                        </p:tgtEl>
                                        <p:attrNameLst>
                                          <p:attrName>style.opacity</p:attrName>
                                        </p:attrNameLst>
                                      </p:cBhvr>
                                      <p:to>
                                        <p:strVal val="1"/>
                                      </p:to>
                                    </p:set>
                                    <p:animEffect filter="image" prLst="opacity: 1">
                                      <p:cBhvr rctx="IE">
                                        <p:cTn id="148"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2" grpId="0" animBg="1"/>
      <p:bldP spid="2" grpId="1" animBg="1"/>
      <p:bldP spid="2" grpId="2" animBg="1"/>
      <p:bldP spid="3" grpId="0" animBg="1"/>
      <p:bldP spid="3" grpId="1" animBg="1"/>
      <p:bldP spid="3" grpId="2" animBg="1"/>
      <p:bldP spid="8" grpId="0" animBg="1"/>
      <p:bldP spid="8" grpId="1" animBg="1"/>
      <p:bldP spid="8" grpId="2" animBg="1"/>
      <p:bldP spid="9" grpId="0" animBg="1"/>
      <p:bldP spid="9" grpId="1" animBg="1"/>
      <p:bldP spid="9" grpId="2" animBg="1"/>
      <p:bldP spid="5" grpId="0"/>
      <p:bldP spid="5" grpId="1"/>
      <p:bldP spid="5" grpId="2"/>
      <p:bldP spid="10" grpId="0"/>
      <p:bldP spid="10" grpId="1"/>
      <p:bldP spid="10" grpId="2"/>
      <p:bldP spid="11" grpId="0"/>
      <p:bldP spid="11" grpId="1"/>
      <p:bldP spid="11" grpId="2"/>
      <p:bldP spid="16" grpId="0" animBg="1"/>
      <p:bldP spid="16" grpId="1" animBg="1"/>
      <p:bldP spid="16" grpId="2" animBg="1"/>
      <p:bldP spid="16" grpId="3" animBg="1"/>
      <p:bldP spid="18" grpId="0" animBg="1"/>
      <p:bldP spid="18" grpId="1" animBg="1"/>
      <p:bldP spid="18" grpId="2" animBg="1"/>
      <p:bldP spid="19" grpId="0" animBg="1"/>
      <p:bldP spid="19" grpId="1" animBg="1"/>
      <p:bldP spid="19" grpId="2" animBg="1"/>
      <p:bldP spid="20" grpId="0" animBg="1"/>
      <p:bldP spid="20" grpId="1" animBg="1"/>
      <p:bldP spid="20" grpId="2" animBg="1"/>
      <p:bldP spid="20" grpId="3" animBg="1"/>
      <p:bldP spid="21" grpId="0" animBg="1"/>
      <p:bldP spid="21" grpId="1" animBg="1"/>
      <p:bldP spid="21" grpId="2" animBg="1"/>
      <p:bldP spid="21" grpId="3" animBg="1"/>
      <p:bldP spid="22" grpId="0" animBg="1"/>
      <p:bldP spid="22" grpId="1" animBg="1"/>
      <p:bldP spid="22" grpId="2" animBg="1"/>
      <p:bldP spid="22"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0"/>
            <a:ext cx="12192000" cy="1325563"/>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100" dirty="0">
                <a:solidFill>
                  <a:schemeClr val="bg1"/>
                </a:solidFill>
                <a:effectLst>
                  <a:outerShdw blurRad="38100" dist="38100" dir="2700000" algn="tl">
                    <a:srgbClr val="000000">
                      <a:alpha val="43137"/>
                    </a:srgbClr>
                  </a:outerShdw>
                </a:effectLst>
              </a:rPr>
              <a:t>⑤</a:t>
            </a:r>
            <a:r>
              <a:rPr lang="ko-KR" altLang="en-US" sz="5100" dirty="0">
                <a:solidFill>
                  <a:schemeClr val="bg1"/>
                </a:solidFill>
                <a:effectLst>
                  <a:outerShdw blurRad="38100" dist="38100" dir="2700000" algn="tl">
                    <a:srgbClr val="000000">
                      <a:alpha val="43137"/>
                    </a:srgbClr>
                  </a:outerShdw>
                </a:effectLst>
              </a:rPr>
              <a:t> </a:t>
            </a:r>
            <a:r>
              <a:rPr lang="ja-JP" altLang="en-US" sz="5100" dirty="0">
                <a:solidFill>
                  <a:schemeClr val="bg1"/>
                </a:solidFill>
                <a:effectLst>
                  <a:outerShdw blurRad="38100" dist="38100" dir="2700000" algn="tl">
                    <a:srgbClr val="000000">
                      <a:alpha val="43137"/>
                    </a:srgbClr>
                  </a:outerShdw>
                </a:effectLst>
              </a:rPr>
              <a:t>テスト・課題の成績を確認する</a:t>
            </a:r>
          </a:p>
        </p:txBody>
      </p:sp>
      <p:sp>
        <p:nvSpPr>
          <p:cNvPr id="11" name="TextBox 10">
            <a:extLst>
              <a:ext uri="{FF2B5EF4-FFF2-40B4-BE49-F238E27FC236}">
                <a16:creationId xmlns:a16="http://schemas.microsoft.com/office/drawing/2014/main" id="{384C42BA-761D-EF46-8F27-81D6050BAD64}"/>
              </a:ext>
            </a:extLst>
          </p:cNvPr>
          <p:cNvSpPr txBox="1"/>
          <p:nvPr/>
        </p:nvSpPr>
        <p:spPr>
          <a:xfrm>
            <a:off x="838200" y="1625305"/>
            <a:ext cx="10515600" cy="4708981"/>
          </a:xfrm>
          <a:prstGeom prst="rect">
            <a:avLst/>
          </a:prstGeom>
          <a:noFill/>
          <a:ln w="38100">
            <a:solidFill>
              <a:srgbClr val="FF0000"/>
            </a:solidFill>
            <a:prstDash val="lgDash"/>
          </a:ln>
        </p:spPr>
        <p:txBody>
          <a:bodyPr wrap="square" rtlCol="0">
            <a:spAutoFit/>
          </a:bodyPr>
          <a:lstStyle/>
          <a:p>
            <a:r>
              <a:rPr lang="ja-JP" altLang="en-US" sz="2800" dirty="0"/>
              <a:t>・提出したテスト・課題の成績を</a:t>
            </a:r>
            <a:r>
              <a:rPr lang="en-US" altLang="ja-JP" sz="2800" dirty="0" err="1"/>
              <a:t>manaba</a:t>
            </a:r>
            <a:r>
              <a:rPr lang="ja-JP" altLang="en-US" sz="2800" dirty="0"/>
              <a:t>上で学生に公開する　</a:t>
            </a:r>
            <a:endParaRPr lang="en-US" altLang="ja-JP" sz="2800" dirty="0"/>
          </a:p>
          <a:p>
            <a:r>
              <a:rPr lang="ja-JP" altLang="en-US" sz="2800" dirty="0"/>
              <a:t>　かしないかは授業の担当教員によって異なります。</a:t>
            </a:r>
            <a:endParaRPr lang="en-US" altLang="ja-JP" sz="2800" dirty="0"/>
          </a:p>
          <a:p>
            <a:endParaRPr lang="en-US" altLang="ja-JP" sz="2800" dirty="0"/>
          </a:p>
          <a:p>
            <a:r>
              <a:rPr lang="ja-JP" altLang="en-US" sz="2800" dirty="0"/>
              <a:t>・各科目の最終成績および単位取得有無は毎セメスター末の成績発表日に</a:t>
            </a:r>
            <a:r>
              <a:rPr lang="en-US" altLang="ja-JP" sz="2800" dirty="0" err="1"/>
              <a:t>Campusmate</a:t>
            </a:r>
            <a:r>
              <a:rPr lang="ja-JP" altLang="en-US" sz="2800" dirty="0"/>
              <a:t>より確認できます。</a:t>
            </a:r>
            <a:endParaRPr lang="en-US" altLang="ja-JP" sz="2800" dirty="0"/>
          </a:p>
          <a:p>
            <a:endParaRPr lang="en-US" altLang="ja-JP" sz="3200" dirty="0"/>
          </a:p>
          <a:p>
            <a:endParaRPr lang="en-US" sz="3200" dirty="0">
              <a:solidFill>
                <a:srgbClr val="FF0000"/>
              </a:solidFill>
            </a:endParaRPr>
          </a:p>
          <a:p>
            <a:endParaRPr lang="en-US" sz="3200" dirty="0">
              <a:solidFill>
                <a:srgbClr val="FF0000"/>
              </a:solidFill>
            </a:endParaRPr>
          </a:p>
          <a:p>
            <a:endParaRPr lang="en-US" sz="3200" dirty="0">
              <a:solidFill>
                <a:srgbClr val="FF0000"/>
              </a:solidFill>
            </a:endParaRPr>
          </a:p>
          <a:p>
            <a:endParaRPr lang="en-US" sz="3200" dirty="0">
              <a:solidFill>
                <a:srgbClr val="FF0000"/>
              </a:solidFill>
            </a:endParaRPr>
          </a:p>
        </p:txBody>
      </p:sp>
      <p:pic>
        <p:nvPicPr>
          <p:cNvPr id="5" name="図 4"/>
          <p:cNvPicPr>
            <a:picLocks noChangeAspect="1"/>
          </p:cNvPicPr>
          <p:nvPr/>
        </p:nvPicPr>
        <p:blipFill>
          <a:blip r:embed="rId3"/>
          <a:stretch>
            <a:fillRect/>
          </a:stretch>
        </p:blipFill>
        <p:spPr>
          <a:xfrm>
            <a:off x="10447114" y="8288"/>
            <a:ext cx="1744886" cy="714726"/>
          </a:xfrm>
          <a:prstGeom prst="rect">
            <a:avLst/>
          </a:prstGeom>
          <a:solidFill>
            <a:schemeClr val="bg1"/>
          </a:solidFill>
          <a:effectLst>
            <a:glow>
              <a:schemeClr val="accent1">
                <a:alpha val="40000"/>
              </a:schemeClr>
            </a:glow>
          </a:effectLst>
        </p:spPr>
      </p:pic>
      <p:pic>
        <p:nvPicPr>
          <p:cNvPr id="2" name="図 1"/>
          <p:cNvPicPr>
            <a:picLocks noChangeAspect="1"/>
          </p:cNvPicPr>
          <p:nvPr/>
        </p:nvPicPr>
        <p:blipFill rotWithShape="1">
          <a:blip r:embed="rId4"/>
          <a:srcRect l="4769" t="27215" r="19505" b="12476"/>
          <a:stretch/>
        </p:blipFill>
        <p:spPr>
          <a:xfrm>
            <a:off x="1295084" y="4560569"/>
            <a:ext cx="1889760" cy="1614170"/>
          </a:xfrm>
          <a:prstGeom prst="rect">
            <a:avLst/>
          </a:prstGeom>
          <a:ln>
            <a:solidFill>
              <a:schemeClr val="tx1"/>
            </a:solidFill>
          </a:ln>
        </p:spPr>
      </p:pic>
      <p:pic>
        <p:nvPicPr>
          <p:cNvPr id="3" name="図 2"/>
          <p:cNvPicPr>
            <a:picLocks noChangeAspect="1"/>
          </p:cNvPicPr>
          <p:nvPr/>
        </p:nvPicPr>
        <p:blipFill>
          <a:blip r:embed="rId5"/>
          <a:stretch>
            <a:fillRect/>
          </a:stretch>
        </p:blipFill>
        <p:spPr>
          <a:xfrm>
            <a:off x="1306672" y="4142406"/>
            <a:ext cx="1847850" cy="266700"/>
          </a:xfrm>
          <a:prstGeom prst="rect">
            <a:avLst/>
          </a:prstGeom>
          <a:ln>
            <a:solidFill>
              <a:schemeClr val="tx1"/>
            </a:solidFill>
          </a:ln>
        </p:spPr>
      </p:pic>
      <p:pic>
        <p:nvPicPr>
          <p:cNvPr id="8" name="図 7"/>
          <p:cNvPicPr>
            <a:picLocks noChangeAspect="1"/>
          </p:cNvPicPr>
          <p:nvPr/>
        </p:nvPicPr>
        <p:blipFill>
          <a:blip r:embed="rId6"/>
          <a:stretch>
            <a:fillRect/>
          </a:stretch>
        </p:blipFill>
        <p:spPr>
          <a:xfrm>
            <a:off x="4311014" y="4005769"/>
            <a:ext cx="6311900" cy="2179987"/>
          </a:xfrm>
          <a:prstGeom prst="rect">
            <a:avLst/>
          </a:prstGeom>
          <a:ln>
            <a:solidFill>
              <a:schemeClr val="tx1"/>
            </a:solidFill>
          </a:ln>
        </p:spPr>
      </p:pic>
      <p:sp>
        <p:nvSpPr>
          <p:cNvPr id="9" name="右矢印 8"/>
          <p:cNvSpPr/>
          <p:nvPr/>
        </p:nvSpPr>
        <p:spPr>
          <a:xfrm>
            <a:off x="3332718" y="5044586"/>
            <a:ext cx="800100" cy="5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正方形/長方形 9"/>
          <p:cNvSpPr/>
          <p:nvPr/>
        </p:nvSpPr>
        <p:spPr>
          <a:xfrm>
            <a:off x="1316039" y="5877790"/>
            <a:ext cx="923925" cy="243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24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DFBBAEB-617C-4592-A534-1B94F150D8CE}"/>
              </a:ext>
            </a:extLst>
          </p:cNvPr>
          <p:cNvSpPr/>
          <p:nvPr/>
        </p:nvSpPr>
        <p:spPr>
          <a:xfrm>
            <a:off x="6096000" y="1317356"/>
            <a:ext cx="5879192" cy="55324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58CFAF85-830D-4BB4-A3EA-622C3BFF5FD2}"/>
              </a:ext>
            </a:extLst>
          </p:cNvPr>
          <p:cNvSpPr/>
          <p:nvPr/>
        </p:nvSpPr>
        <p:spPr>
          <a:xfrm>
            <a:off x="210912" y="1325563"/>
            <a:ext cx="5675992" cy="55324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 name="タイトル 1"/>
          <p:cNvSpPr>
            <a:spLocks noGrp="1"/>
          </p:cNvSpPr>
          <p:nvPr>
            <p:ph type="title"/>
          </p:nvPr>
        </p:nvSpPr>
        <p:spPr>
          <a:xfrm>
            <a:off x="0" y="0"/>
            <a:ext cx="12192000" cy="1325563"/>
          </a:xfrm>
          <a:solidFill>
            <a:srgbClr val="FF0000"/>
          </a:solidFill>
        </p:spPr>
        <p:txBody>
          <a:bodyPr>
            <a:normAutofit/>
          </a:bodyPr>
          <a:lstStyle/>
          <a:p>
            <a:pPr algn="ctr"/>
            <a:r>
              <a:rPr lang="en-US" altLang="ja-JP" sz="6000" dirty="0">
                <a:solidFill>
                  <a:schemeClr val="bg1"/>
                </a:solidFill>
                <a:effectLst>
                  <a:outerShdw blurRad="38100" dist="38100" dir="2700000" algn="tl">
                    <a:srgbClr val="000000">
                      <a:alpha val="43137"/>
                    </a:srgbClr>
                  </a:outerShdw>
                </a:effectLst>
              </a:rPr>
              <a:t>APU</a:t>
            </a:r>
            <a:r>
              <a:rPr lang="ja-JP" altLang="en-US" sz="6000" dirty="0">
                <a:solidFill>
                  <a:schemeClr val="bg1"/>
                </a:solidFill>
                <a:effectLst>
                  <a:outerShdw blurRad="38100" dist="38100" dir="2700000" algn="tl">
                    <a:srgbClr val="000000">
                      <a:alpha val="43137"/>
                    </a:srgbClr>
                  </a:outerShdw>
                </a:effectLst>
              </a:rPr>
              <a:t>の学修支援システム</a:t>
            </a:r>
            <a:endParaRPr kumimoji="1" lang="ja-JP" altLang="en-US" sz="6000" dirty="0">
              <a:solidFill>
                <a:schemeClr val="bg1"/>
              </a:solidFill>
              <a:effectLst>
                <a:outerShdw blurRad="38100" dist="38100" dir="2700000" algn="tl">
                  <a:srgbClr val="000000">
                    <a:alpha val="43137"/>
                  </a:srgbClr>
                </a:outerShdw>
              </a:effectLst>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5607" y="1357026"/>
            <a:ext cx="1699978" cy="1062486"/>
          </a:xfrm>
          <a:prstGeom prst="rect">
            <a:avLst/>
          </a:prstGeom>
        </p:spPr>
      </p:pic>
      <p:pic>
        <p:nvPicPr>
          <p:cNvPr id="8" name="図 7"/>
          <p:cNvPicPr>
            <a:picLocks noChangeAspect="1"/>
          </p:cNvPicPr>
          <p:nvPr/>
        </p:nvPicPr>
        <p:blipFill>
          <a:blip r:embed="rId4"/>
          <a:stretch>
            <a:fillRect/>
          </a:stretch>
        </p:blipFill>
        <p:spPr>
          <a:xfrm>
            <a:off x="1726293" y="1317356"/>
            <a:ext cx="2657021" cy="1164232"/>
          </a:xfrm>
          <a:prstGeom prst="rect">
            <a:avLst/>
          </a:prstGeom>
        </p:spPr>
      </p:pic>
      <p:sp>
        <p:nvSpPr>
          <p:cNvPr id="6" name="TextBox 8">
            <a:extLst>
              <a:ext uri="{FF2B5EF4-FFF2-40B4-BE49-F238E27FC236}">
                <a16:creationId xmlns:a16="http://schemas.microsoft.com/office/drawing/2014/main" id="{92121235-1B06-4475-8D86-24FE71E7406E}"/>
              </a:ext>
            </a:extLst>
          </p:cNvPr>
          <p:cNvSpPr txBox="1"/>
          <p:nvPr/>
        </p:nvSpPr>
        <p:spPr>
          <a:xfrm>
            <a:off x="210912" y="2802740"/>
            <a:ext cx="5675992" cy="3539430"/>
          </a:xfrm>
          <a:prstGeom prst="rect">
            <a:avLst/>
          </a:prstGeom>
          <a:noFill/>
          <a:ln w="38100">
            <a:noFill/>
            <a:prstDash val="lgDash"/>
          </a:ln>
        </p:spPr>
        <p:txBody>
          <a:bodyPr wrap="square" rtlCol="0">
            <a:spAutoFit/>
          </a:bodyPr>
          <a:lstStyle/>
          <a:p>
            <a:pPr marL="514350" indent="-514350" algn="just">
              <a:buFont typeface="+mj-lt"/>
              <a:buAutoNum type="arabicPeriod"/>
            </a:pPr>
            <a:r>
              <a:rPr lang="ja-JP" altLang="en-US" sz="3200" dirty="0"/>
              <a:t>授業での配布物を確認・</a:t>
            </a:r>
            <a:br>
              <a:rPr lang="en-US" altLang="ja-JP" sz="3200" dirty="0"/>
            </a:br>
            <a:r>
              <a:rPr lang="ja-JP" altLang="en-US" sz="3200" dirty="0"/>
              <a:t>ダウンロードする</a:t>
            </a:r>
            <a:endParaRPr lang="en-US" altLang="ja-JP" sz="3200" dirty="0"/>
          </a:p>
          <a:p>
            <a:pPr marL="514350" indent="-514350" algn="just">
              <a:buFont typeface="+mj-lt"/>
              <a:buAutoNum type="arabicPeriod"/>
            </a:pPr>
            <a:r>
              <a:rPr lang="ja-JP" altLang="en-US" sz="3200" dirty="0"/>
              <a:t>授業の課題を提出する</a:t>
            </a:r>
            <a:endParaRPr lang="en-US" altLang="ja-JP" sz="3200" dirty="0"/>
          </a:p>
          <a:p>
            <a:pPr marL="514350" indent="-514350" algn="just">
              <a:buFont typeface="+mj-lt"/>
              <a:buAutoNum type="arabicPeriod"/>
            </a:pPr>
            <a:r>
              <a:rPr lang="ja-JP" altLang="en-US" sz="3200" dirty="0"/>
              <a:t>テストを受ける</a:t>
            </a:r>
            <a:endParaRPr lang="en-US" altLang="ja-JP" sz="3200" dirty="0"/>
          </a:p>
          <a:p>
            <a:pPr marL="514350" indent="-514350" algn="just">
              <a:buFont typeface="+mj-lt"/>
              <a:buAutoNum type="arabicPeriod"/>
            </a:pPr>
            <a:r>
              <a:rPr lang="ja-JP" altLang="en-US" sz="3200" dirty="0"/>
              <a:t>グループワークを行う</a:t>
            </a:r>
            <a:endParaRPr lang="en-US" sz="3200" dirty="0"/>
          </a:p>
          <a:p>
            <a:pPr marL="514350" indent="-514350" algn="just">
              <a:buFont typeface="+mj-lt"/>
              <a:buAutoNum type="arabicPeriod"/>
            </a:pPr>
            <a:r>
              <a:rPr lang="ja-JP" altLang="en-US" sz="3200" dirty="0"/>
              <a:t>テスト・課題の成績を確認する</a:t>
            </a:r>
            <a:endParaRPr lang="en-US" sz="3200" dirty="0"/>
          </a:p>
        </p:txBody>
      </p:sp>
      <p:sp>
        <p:nvSpPr>
          <p:cNvPr id="9" name="TextBox 8">
            <a:extLst>
              <a:ext uri="{FF2B5EF4-FFF2-40B4-BE49-F238E27FC236}">
                <a16:creationId xmlns:a16="http://schemas.microsoft.com/office/drawing/2014/main" id="{18A17773-411E-4A40-AEF0-3629D2159244}"/>
              </a:ext>
            </a:extLst>
          </p:cNvPr>
          <p:cNvSpPr txBox="1"/>
          <p:nvPr/>
        </p:nvSpPr>
        <p:spPr>
          <a:xfrm>
            <a:off x="6096000" y="2556519"/>
            <a:ext cx="5879192" cy="4031873"/>
          </a:xfrm>
          <a:prstGeom prst="rect">
            <a:avLst/>
          </a:prstGeom>
          <a:noFill/>
          <a:ln w="38100">
            <a:noFill/>
            <a:prstDash val="lgDash"/>
          </a:ln>
        </p:spPr>
        <p:txBody>
          <a:bodyPr wrap="square" rtlCol="0">
            <a:spAutoFit/>
          </a:bodyPr>
          <a:lstStyle/>
          <a:p>
            <a:pPr marL="514350" indent="-514350" algn="just">
              <a:buFont typeface="+mj-lt"/>
              <a:buAutoNum type="arabicPeriod"/>
            </a:pPr>
            <a:r>
              <a:rPr lang="ja-JP" altLang="en-US" sz="3200" dirty="0"/>
              <a:t>出席カードをオンライン上で提出する</a:t>
            </a:r>
            <a:endParaRPr lang="en-US" altLang="ja-JP" sz="3200" dirty="0"/>
          </a:p>
          <a:p>
            <a:pPr marL="514350" indent="-514350" algn="just">
              <a:buFont typeface="+mj-lt"/>
              <a:buAutoNum type="arabicPeriod"/>
            </a:pPr>
            <a:r>
              <a:rPr lang="ja-JP" altLang="en-US" sz="3200" dirty="0"/>
              <a:t>授業中に実施されるクイズに回答する</a:t>
            </a:r>
            <a:endParaRPr lang="en-US" altLang="ja-JP" sz="3200" dirty="0"/>
          </a:p>
          <a:p>
            <a:pPr marL="514350" indent="-514350" algn="just">
              <a:buFont typeface="+mj-lt"/>
              <a:buAutoNum type="arabicPeriod"/>
            </a:pPr>
            <a:r>
              <a:rPr lang="ja-JP" altLang="en-US" sz="3200" dirty="0"/>
              <a:t>授業中に実施されるアンケートに回答する</a:t>
            </a:r>
            <a:endParaRPr lang="en-US" altLang="ja-JP" sz="3200" dirty="0"/>
          </a:p>
          <a:p>
            <a:pPr marL="514350" indent="-514350" algn="just">
              <a:buFont typeface="+mj-lt"/>
              <a:buAutoNum type="arabicPeriod"/>
            </a:pPr>
            <a:r>
              <a:rPr lang="ja-JP" altLang="en-US" sz="3200" dirty="0"/>
              <a:t>授業に関する質問またはコメントを送信する</a:t>
            </a:r>
            <a:endParaRPr lang="en-US" altLang="ja-JP" sz="3200" dirty="0"/>
          </a:p>
        </p:txBody>
      </p:sp>
    </p:spTree>
    <p:extLst>
      <p:ext uri="{BB962C8B-B14F-4D97-AF65-F5344CB8AC3E}">
        <p14:creationId xmlns:p14="http://schemas.microsoft.com/office/powerpoint/2010/main" val="267031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68486" y="0"/>
            <a:ext cx="10515600" cy="1325563"/>
          </a:xfrm>
          <a:solidFill>
            <a:srgbClr val="FF0000"/>
          </a:solidFill>
        </p:spPr>
        <p:txBody>
          <a:bodyPr>
            <a:normAutofit/>
          </a:bodyPr>
          <a:lstStyle/>
          <a:p>
            <a:pPr algn="ctr"/>
            <a:r>
              <a:rPr kumimoji="1" lang="ja-JP" altLang="en-US" sz="6000" dirty="0">
                <a:solidFill>
                  <a:schemeClr val="bg1"/>
                </a:solidFill>
                <a:effectLst>
                  <a:outerShdw blurRad="38100" dist="38100" dir="2700000" algn="tl">
                    <a:srgbClr val="000000">
                      <a:alpha val="43137"/>
                    </a:srgbClr>
                  </a:outerShdw>
                </a:effectLst>
              </a:rPr>
              <a:t>　　はどんな時に使う</a:t>
            </a:r>
            <a:r>
              <a:rPr lang="ja-JP" altLang="en-US" sz="6000" dirty="0">
                <a:solidFill>
                  <a:schemeClr val="bg1"/>
                </a:solidFill>
                <a:effectLst>
                  <a:outerShdw blurRad="38100" dist="38100" dir="2700000" algn="tl">
                    <a:srgbClr val="000000">
                      <a:alpha val="43137"/>
                    </a:srgbClr>
                  </a:outerShdw>
                </a:effectLst>
              </a:rPr>
              <a:t>？</a:t>
            </a:r>
            <a:endParaRPr kumimoji="1" lang="ja-JP" altLang="en-US" sz="6000" dirty="0">
              <a:solidFill>
                <a:schemeClr val="bg1"/>
              </a:solidFill>
              <a:effectLst>
                <a:outerShdw blurRad="38100" dist="38100" dir="2700000" algn="tl">
                  <a:srgbClr val="000000">
                    <a:alpha val="43137"/>
                  </a:srgbClr>
                </a:outerShdw>
              </a:effectLst>
            </a:endParaRPr>
          </a:p>
        </p:txBody>
      </p:sp>
      <p:sp>
        <p:nvSpPr>
          <p:cNvPr id="13" name="TextBox 8"/>
          <p:cNvSpPr txBox="1"/>
          <p:nvPr/>
        </p:nvSpPr>
        <p:spPr>
          <a:xfrm>
            <a:off x="767443" y="1756229"/>
            <a:ext cx="10657114" cy="4524315"/>
          </a:xfrm>
          <a:prstGeom prst="rect">
            <a:avLst/>
          </a:prstGeom>
          <a:noFill/>
          <a:ln w="38100">
            <a:solidFill>
              <a:srgbClr val="FF0000"/>
            </a:solidFill>
            <a:prstDash val="lgDash"/>
          </a:ln>
        </p:spPr>
        <p:txBody>
          <a:bodyPr wrap="square" rtlCol="0">
            <a:spAutoFit/>
          </a:bodyPr>
          <a:lstStyle/>
          <a:p>
            <a:pPr algn="just"/>
            <a:r>
              <a:rPr lang="ja-JP" altLang="en-US" sz="3200" dirty="0"/>
              <a:t>① 授業での配布物を確認・ダウンロードする</a:t>
            </a:r>
            <a:endParaRPr lang="en-US" altLang="ja-JP" sz="3200" dirty="0"/>
          </a:p>
          <a:p>
            <a:pPr algn="just"/>
            <a:endParaRPr lang="en-US" altLang="ja-JP" sz="3200" dirty="0"/>
          </a:p>
          <a:p>
            <a:pPr algn="just"/>
            <a:r>
              <a:rPr lang="ja-JP" altLang="en-US" sz="3200" dirty="0"/>
              <a:t>② 授業の課題を提出する</a:t>
            </a:r>
            <a:endParaRPr lang="en-US" altLang="ja-JP" sz="3200" dirty="0"/>
          </a:p>
          <a:p>
            <a:pPr algn="just"/>
            <a:endParaRPr lang="en-US" altLang="ja-JP" sz="3200" dirty="0"/>
          </a:p>
          <a:p>
            <a:pPr algn="just"/>
            <a:r>
              <a:rPr lang="ja-JP" altLang="en-US" sz="3200" dirty="0"/>
              <a:t>③ テストを受ける</a:t>
            </a:r>
            <a:endParaRPr lang="en-US" altLang="ja-JP" sz="3200" dirty="0"/>
          </a:p>
          <a:p>
            <a:pPr algn="just"/>
            <a:endParaRPr lang="en-US" altLang="ja-JP" sz="3200" dirty="0"/>
          </a:p>
          <a:p>
            <a:pPr algn="just"/>
            <a:r>
              <a:rPr lang="ja-JP" altLang="en-US" sz="3200" dirty="0"/>
              <a:t>④ グループワークを行う</a:t>
            </a:r>
            <a:endParaRPr lang="en-US" sz="3200" dirty="0"/>
          </a:p>
          <a:p>
            <a:pPr algn="just"/>
            <a:endParaRPr lang="en-US" sz="3200" dirty="0"/>
          </a:p>
          <a:p>
            <a:pPr algn="just"/>
            <a:r>
              <a:rPr lang="ja-JP" altLang="en-US" sz="3200" dirty="0"/>
              <a:t>⑤</a:t>
            </a:r>
            <a:r>
              <a:rPr lang="ko-KR" altLang="en-US" sz="3200" dirty="0"/>
              <a:t> </a:t>
            </a:r>
            <a:r>
              <a:rPr lang="ja-JP" altLang="en-US" sz="3200" dirty="0"/>
              <a:t>テスト・課題の成績を確認する</a:t>
            </a:r>
            <a:endParaRPr lang="en-US" sz="3200" dirty="0"/>
          </a:p>
        </p:txBody>
      </p:sp>
      <p:pic>
        <p:nvPicPr>
          <p:cNvPr id="7" name="図 6"/>
          <p:cNvPicPr>
            <a:picLocks noChangeAspect="1"/>
          </p:cNvPicPr>
          <p:nvPr/>
        </p:nvPicPr>
        <p:blipFill>
          <a:blip r:embed="rId3"/>
          <a:stretch>
            <a:fillRect/>
          </a:stretch>
        </p:blipFill>
        <p:spPr>
          <a:xfrm>
            <a:off x="180279" y="79536"/>
            <a:ext cx="2081470" cy="9156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図 8"/>
          <p:cNvPicPr>
            <a:picLocks noChangeAspect="1"/>
          </p:cNvPicPr>
          <p:nvPr/>
        </p:nvPicPr>
        <p:blipFill>
          <a:blip r:embed="rId4"/>
          <a:stretch>
            <a:fillRect/>
          </a:stretch>
        </p:blipFill>
        <p:spPr>
          <a:xfrm>
            <a:off x="10447114" y="8288"/>
            <a:ext cx="1744886" cy="714726"/>
          </a:xfrm>
          <a:prstGeom prst="rect">
            <a:avLst/>
          </a:prstGeom>
          <a:solidFill>
            <a:schemeClr val="bg1"/>
          </a:solidFill>
          <a:effectLst>
            <a:glow>
              <a:schemeClr val="accent1">
                <a:alpha val="40000"/>
              </a:schemeClr>
            </a:glow>
          </a:effectLst>
        </p:spPr>
      </p:pic>
    </p:spTree>
    <p:extLst>
      <p:ext uri="{BB962C8B-B14F-4D97-AF65-F5344CB8AC3E}">
        <p14:creationId xmlns:p14="http://schemas.microsoft.com/office/powerpoint/2010/main" val="3866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18334"/>
            <a:ext cx="12192000" cy="1325563"/>
          </a:xfrm>
          <a:solidFill>
            <a:srgbClr val="FF0000"/>
          </a:solidFill>
        </p:spPr>
        <p:txBody>
          <a:bodyPr>
            <a:normAutofit/>
          </a:bodyPr>
          <a:lstStyle/>
          <a:p>
            <a:r>
              <a:rPr kumimoji="1" lang="ja-JP" altLang="en-US" sz="6000" dirty="0">
                <a:solidFill>
                  <a:schemeClr val="bg1"/>
                </a:solidFill>
                <a:effectLst>
                  <a:outerShdw blurRad="38100" dist="38100" dir="2700000" algn="tl">
                    <a:srgbClr val="000000">
                      <a:alpha val="43137"/>
                    </a:srgbClr>
                  </a:outerShdw>
                </a:effectLst>
              </a:rPr>
              <a:t>まずは、ログインしてみよう</a:t>
            </a:r>
          </a:p>
        </p:txBody>
      </p:sp>
      <p:pic>
        <p:nvPicPr>
          <p:cNvPr id="4" name="図 3"/>
          <p:cNvPicPr>
            <a:picLocks noChangeAspect="1"/>
          </p:cNvPicPr>
          <p:nvPr/>
        </p:nvPicPr>
        <p:blipFill>
          <a:blip r:embed="rId3"/>
          <a:stretch>
            <a:fillRect/>
          </a:stretch>
        </p:blipFill>
        <p:spPr>
          <a:xfrm>
            <a:off x="449930" y="2161065"/>
            <a:ext cx="2276475" cy="600075"/>
          </a:xfrm>
          <a:prstGeom prst="rect">
            <a:avLst/>
          </a:prstGeom>
          <a:ln w="3175">
            <a:solidFill>
              <a:schemeClr val="tx1"/>
            </a:solidFill>
          </a:ln>
        </p:spPr>
      </p:pic>
      <p:pic>
        <p:nvPicPr>
          <p:cNvPr id="16" name="図 15"/>
          <p:cNvPicPr>
            <a:picLocks noChangeAspect="1"/>
          </p:cNvPicPr>
          <p:nvPr/>
        </p:nvPicPr>
        <p:blipFill>
          <a:blip r:embed="rId4"/>
          <a:stretch>
            <a:fillRect/>
          </a:stretch>
        </p:blipFill>
        <p:spPr>
          <a:xfrm>
            <a:off x="449930" y="3095625"/>
            <a:ext cx="2324100" cy="3105150"/>
          </a:xfrm>
          <a:prstGeom prst="rect">
            <a:avLst/>
          </a:prstGeom>
          <a:ln>
            <a:solidFill>
              <a:schemeClr val="tx1"/>
            </a:solidFill>
          </a:ln>
        </p:spPr>
      </p:pic>
      <p:pic>
        <p:nvPicPr>
          <p:cNvPr id="19" name="図 18"/>
          <p:cNvPicPr>
            <a:picLocks noChangeAspect="1"/>
          </p:cNvPicPr>
          <p:nvPr/>
        </p:nvPicPr>
        <p:blipFill>
          <a:blip r:embed="rId5"/>
          <a:stretch>
            <a:fillRect/>
          </a:stretch>
        </p:blipFill>
        <p:spPr>
          <a:xfrm>
            <a:off x="2900361" y="3095625"/>
            <a:ext cx="3524250" cy="2819400"/>
          </a:xfrm>
          <a:prstGeom prst="rect">
            <a:avLst/>
          </a:prstGeom>
        </p:spPr>
      </p:pic>
      <p:sp>
        <p:nvSpPr>
          <p:cNvPr id="20" name="右矢印 19"/>
          <p:cNvSpPr/>
          <p:nvPr/>
        </p:nvSpPr>
        <p:spPr>
          <a:xfrm>
            <a:off x="2578893" y="4314825"/>
            <a:ext cx="642936"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右矢印 20"/>
          <p:cNvSpPr/>
          <p:nvPr/>
        </p:nvSpPr>
        <p:spPr>
          <a:xfrm>
            <a:off x="2900361" y="2180115"/>
            <a:ext cx="3940729"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右矢印 21"/>
          <p:cNvSpPr/>
          <p:nvPr/>
        </p:nvSpPr>
        <p:spPr>
          <a:xfrm>
            <a:off x="6124210" y="4314825"/>
            <a:ext cx="71688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テキスト ボックス 24"/>
          <p:cNvSpPr txBox="1"/>
          <p:nvPr/>
        </p:nvSpPr>
        <p:spPr>
          <a:xfrm>
            <a:off x="6841090" y="5739110"/>
            <a:ext cx="5210175" cy="9233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dirty="0"/>
              <a:t>Outlook(</a:t>
            </a:r>
            <a:r>
              <a:rPr lang="en-US" altLang="ja-JP" u="sng" dirty="0"/>
              <a:t>  ID  </a:t>
            </a:r>
            <a:r>
              <a:rPr lang="en-US" altLang="ja-JP" dirty="0"/>
              <a:t>@apu.ac.jp)</a:t>
            </a:r>
            <a:r>
              <a:rPr lang="ja-JP" altLang="en-US" dirty="0" err="1"/>
              <a:t>、</a:t>
            </a:r>
            <a:r>
              <a:rPr lang="ja-JP" altLang="en-US" dirty="0"/>
              <a:t>キャンパスターミナル、 </a:t>
            </a:r>
            <a:r>
              <a:rPr lang="en-US" altLang="ja-JP" dirty="0" err="1"/>
              <a:t>manaba</a:t>
            </a:r>
            <a:r>
              <a:rPr lang="ja-JP" altLang="en-US" dirty="0"/>
              <a:t>は全て同じユーザ</a:t>
            </a:r>
            <a:r>
              <a:rPr lang="en-US" altLang="ja-JP" dirty="0"/>
              <a:t>ID</a:t>
            </a:r>
            <a:r>
              <a:rPr lang="ja-JP" altLang="en-US" dirty="0"/>
              <a:t>とパスワードでログインが可能です。</a:t>
            </a:r>
            <a:endParaRPr lang="en-US" dirty="0"/>
          </a:p>
        </p:txBody>
      </p:sp>
      <p:pic>
        <p:nvPicPr>
          <p:cNvPr id="14" name="図 13"/>
          <p:cNvPicPr>
            <a:picLocks noChangeAspect="1"/>
          </p:cNvPicPr>
          <p:nvPr/>
        </p:nvPicPr>
        <p:blipFill>
          <a:blip r:embed="rId6"/>
          <a:stretch>
            <a:fillRect/>
          </a:stretch>
        </p:blipFill>
        <p:spPr>
          <a:xfrm>
            <a:off x="10447114" y="-18334"/>
            <a:ext cx="1744886" cy="714726"/>
          </a:xfrm>
          <a:prstGeom prst="rect">
            <a:avLst/>
          </a:prstGeom>
          <a:solidFill>
            <a:schemeClr val="bg1"/>
          </a:solidFill>
          <a:effectLst>
            <a:glow>
              <a:schemeClr val="accent1">
                <a:alpha val="40000"/>
              </a:schemeClr>
            </a:glow>
          </a:effectLst>
        </p:spPr>
      </p:pic>
      <p:pic>
        <p:nvPicPr>
          <p:cNvPr id="15" name="図 14">
            <a:extLst>
              <a:ext uri="{FF2B5EF4-FFF2-40B4-BE49-F238E27FC236}">
                <a16:creationId xmlns:a16="http://schemas.microsoft.com/office/drawing/2014/main" id="{B9C31DE5-EF37-43CE-87C1-639AE0D7A52D}"/>
              </a:ext>
            </a:extLst>
          </p:cNvPr>
          <p:cNvPicPr>
            <a:picLocks noChangeAspect="1"/>
          </p:cNvPicPr>
          <p:nvPr/>
        </p:nvPicPr>
        <p:blipFill rotWithShape="1">
          <a:blip r:embed="rId7">
            <a:extLst>
              <a:ext uri="{28A0092B-C50C-407E-A947-70E740481C1C}">
                <a14:useLocalDpi xmlns:a14="http://schemas.microsoft.com/office/drawing/2010/main" val="0"/>
              </a:ext>
            </a:extLst>
          </a:blip>
          <a:srcRect l="5315" t="3325" r="7931" b="23024"/>
          <a:stretch/>
        </p:blipFill>
        <p:spPr>
          <a:xfrm>
            <a:off x="7150491" y="1959276"/>
            <a:ext cx="4538325" cy="3578665"/>
          </a:xfrm>
          <a:prstGeom prst="rect">
            <a:avLst/>
          </a:prstGeom>
        </p:spPr>
      </p:pic>
    </p:spTree>
    <p:extLst>
      <p:ext uri="{BB962C8B-B14F-4D97-AF65-F5344CB8AC3E}">
        <p14:creationId xmlns:p14="http://schemas.microsoft.com/office/powerpoint/2010/main" val="173275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0057" y="-38572"/>
            <a:ext cx="12171886" cy="1325563"/>
          </a:xfrm>
          <a:solidFill>
            <a:srgbClr val="FF0000"/>
          </a:solidFill>
        </p:spPr>
        <p:txBody>
          <a:bodyPr>
            <a:normAutofit/>
          </a:bodyPr>
          <a:lstStyle/>
          <a:p>
            <a:r>
              <a:rPr kumimoji="1" lang="ja-JP" altLang="en-US" sz="4800" dirty="0">
                <a:solidFill>
                  <a:schemeClr val="bg1"/>
                </a:solidFill>
                <a:effectLst>
                  <a:outerShdw blurRad="38100" dist="38100" dir="2700000" algn="tl">
                    <a:srgbClr val="000000">
                      <a:alpha val="43137"/>
                    </a:srgbClr>
                  </a:outerShdw>
                </a:effectLst>
              </a:rPr>
              <a:t>登録されているコースを確認しよう</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417" t="40780" r="45173" b="33110"/>
          <a:stretch/>
        </p:blipFill>
        <p:spPr>
          <a:xfrm>
            <a:off x="362525" y="4636526"/>
            <a:ext cx="5061740" cy="1741084"/>
          </a:xfrm>
          <a:prstGeom prst="rect">
            <a:avLst/>
          </a:prstGeom>
          <a:ln>
            <a:solidFill>
              <a:schemeClr val="tx1"/>
            </a:solidFill>
          </a:ln>
        </p:spPr>
      </p:pic>
      <p:pic>
        <p:nvPicPr>
          <p:cNvPr id="6" name="図 5"/>
          <p:cNvPicPr>
            <a:picLocks noChangeAspect="1"/>
          </p:cNvPicPr>
          <p:nvPr/>
        </p:nvPicPr>
        <p:blipFill rotWithShape="1">
          <a:blip r:embed="rId4"/>
          <a:srcRect r="27198"/>
          <a:stretch/>
        </p:blipFill>
        <p:spPr>
          <a:xfrm>
            <a:off x="362525" y="1573608"/>
            <a:ext cx="5061740" cy="2794348"/>
          </a:xfrm>
          <a:prstGeom prst="rect">
            <a:avLst/>
          </a:prstGeom>
          <a:ln>
            <a:solidFill>
              <a:schemeClr val="tx1"/>
            </a:solidFill>
          </a:ln>
        </p:spPr>
      </p:pic>
      <p:sp>
        <p:nvSpPr>
          <p:cNvPr id="14" name="円/楕円 13"/>
          <p:cNvSpPr/>
          <p:nvPr/>
        </p:nvSpPr>
        <p:spPr>
          <a:xfrm>
            <a:off x="2517157" y="4007359"/>
            <a:ext cx="752475" cy="2286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右矢印 14"/>
          <p:cNvSpPr/>
          <p:nvPr/>
        </p:nvSpPr>
        <p:spPr>
          <a:xfrm rot="5400000">
            <a:off x="2674061" y="4302292"/>
            <a:ext cx="438665" cy="3453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8"/>
          <p:cNvSpPr txBox="1"/>
          <p:nvPr/>
        </p:nvSpPr>
        <p:spPr>
          <a:xfrm>
            <a:off x="5627834" y="1567113"/>
            <a:ext cx="6360966" cy="4816703"/>
          </a:xfrm>
          <a:prstGeom prst="rect">
            <a:avLst/>
          </a:prstGeom>
          <a:noFill/>
          <a:ln w="38100">
            <a:solidFill>
              <a:srgbClr val="FF0000"/>
            </a:solidFill>
            <a:prstDash val="lgDash"/>
          </a:ln>
        </p:spPr>
        <p:txBody>
          <a:bodyPr wrap="square" rtlCol="0">
            <a:spAutoFit/>
          </a:bodyPr>
          <a:lstStyle/>
          <a:p>
            <a:pPr marL="342900" indent="-342900">
              <a:spcBef>
                <a:spcPts val="1200"/>
              </a:spcBef>
              <a:spcAft>
                <a:spcPts val="1200"/>
              </a:spcAft>
              <a:buFont typeface="Arial" panose="020B0604020202020204" pitchFamily="34" charset="0"/>
              <a:buChar char="•"/>
            </a:pPr>
            <a:r>
              <a:rPr lang="ja-JP" altLang="en-US" sz="1900" dirty="0"/>
              <a:t>全教員が</a:t>
            </a:r>
            <a:r>
              <a:rPr lang="en-US" altLang="ja-JP" sz="1900" dirty="0" err="1"/>
              <a:t>manaba</a:t>
            </a:r>
            <a:r>
              <a:rPr lang="ja-JP" altLang="en-US" sz="1900" dirty="0"/>
              <a:t>を使うわけではありません。</a:t>
            </a:r>
            <a:endParaRPr lang="en-US" altLang="ja-JP" sz="1900" dirty="0"/>
          </a:p>
          <a:p>
            <a:pPr marL="342900" indent="-342900">
              <a:spcBef>
                <a:spcPts val="1200"/>
              </a:spcBef>
              <a:spcAft>
                <a:spcPts val="1200"/>
              </a:spcAft>
              <a:buFont typeface="Arial" panose="020B0604020202020204" pitchFamily="34" charset="0"/>
              <a:buChar char="•"/>
            </a:pPr>
            <a:r>
              <a:rPr lang="ja-JP" altLang="en-US" sz="1900" dirty="0"/>
              <a:t>履修登録期間後、授業の担当教員が受講生をコースに登録します。もし、自分が登録した授業の科目名がコース一覧に表示されていない場合は、教員に直接問合せてください。</a:t>
            </a:r>
            <a:endParaRPr lang="en-US" altLang="ja-JP" sz="1900" dirty="0"/>
          </a:p>
          <a:p>
            <a:pPr marL="342900" indent="-342900">
              <a:spcBef>
                <a:spcPts val="1200"/>
              </a:spcBef>
              <a:spcAft>
                <a:spcPts val="1200"/>
              </a:spcAft>
              <a:buFont typeface="Arial" panose="020B0604020202020204" pitchFamily="34" charset="0"/>
              <a:buChar char="•"/>
            </a:pPr>
            <a:r>
              <a:rPr lang="ja-JP" altLang="en-US" sz="1900" dirty="0"/>
              <a:t>修正期間中に</a:t>
            </a:r>
            <a:r>
              <a:rPr lang="en-US" altLang="ja-JP" sz="1900" dirty="0" err="1"/>
              <a:t>Campusmate</a:t>
            </a:r>
            <a:r>
              <a:rPr lang="ja-JP" altLang="en-US" sz="1900" dirty="0"/>
              <a:t>上で履修登録を取り消しても、</a:t>
            </a:r>
            <a:r>
              <a:rPr lang="en-US" altLang="ja-JP" sz="1900" dirty="0" err="1"/>
              <a:t>manaba</a:t>
            </a:r>
            <a:r>
              <a:rPr lang="ja-JP" altLang="en-US" sz="1900" dirty="0"/>
              <a:t>上にはその科目のコースが表示されたままになる場合があります。科目削除か完了している場合は、単位修得および成績には影響がありません。</a:t>
            </a:r>
            <a:endParaRPr lang="en-US" altLang="ja-JP" sz="1900" dirty="0"/>
          </a:p>
          <a:p>
            <a:pPr marL="342900" indent="-342900">
              <a:spcBef>
                <a:spcPts val="1200"/>
              </a:spcBef>
              <a:spcAft>
                <a:spcPts val="1200"/>
              </a:spcAft>
              <a:buFont typeface="Arial" panose="020B0604020202020204" pitchFamily="34" charset="0"/>
              <a:buChar char="•"/>
            </a:pPr>
            <a:r>
              <a:rPr lang="ja-JP" altLang="en-US" sz="1900" dirty="0"/>
              <a:t>各コースの横に表示されているアイコンから、最新情報を確認することができます（未読のコースニュースや未提出の課題があると、アイコンの色が赤色に変わってお知らせします）。</a:t>
            </a:r>
            <a:endParaRPr lang="en-US" altLang="ja-JP" sz="1900" dirty="0"/>
          </a:p>
        </p:txBody>
      </p:sp>
      <p:pic>
        <p:nvPicPr>
          <p:cNvPr id="8" name="図 7"/>
          <p:cNvPicPr>
            <a:picLocks noChangeAspect="1"/>
          </p:cNvPicPr>
          <p:nvPr/>
        </p:nvPicPr>
        <p:blipFill>
          <a:blip r:embed="rId5"/>
          <a:stretch>
            <a:fillRect/>
          </a:stretch>
        </p:blipFill>
        <p:spPr>
          <a:xfrm>
            <a:off x="10437057" y="-38572"/>
            <a:ext cx="1744886" cy="714726"/>
          </a:xfrm>
          <a:prstGeom prst="rect">
            <a:avLst/>
          </a:prstGeom>
          <a:solidFill>
            <a:schemeClr val="bg1"/>
          </a:solidFill>
          <a:effectLst>
            <a:glow>
              <a:schemeClr val="accent1">
                <a:alpha val="40000"/>
              </a:schemeClr>
            </a:glow>
          </a:effectLst>
        </p:spPr>
      </p:pic>
    </p:spTree>
    <p:extLst>
      <p:ext uri="{BB962C8B-B14F-4D97-AF65-F5344CB8AC3E}">
        <p14:creationId xmlns:p14="http://schemas.microsoft.com/office/powerpoint/2010/main" val="223963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3728673" y="1534462"/>
            <a:ext cx="8293158" cy="5219700"/>
          </a:xfrm>
          <a:prstGeom prst="rect">
            <a:avLst/>
          </a:prstGeom>
          <a:ln>
            <a:solidFill>
              <a:schemeClr val="tx1"/>
            </a:solidFill>
          </a:ln>
        </p:spPr>
      </p:pic>
      <p:sp>
        <p:nvSpPr>
          <p:cNvPr id="6" name="TextBox 8">
            <a:extLst>
              <a:ext uri="{FF2B5EF4-FFF2-40B4-BE49-F238E27FC236}">
                <a16:creationId xmlns:a16="http://schemas.microsoft.com/office/drawing/2014/main" id="{289E61C6-1E66-9448-83E2-96C2AD32C6EE}"/>
              </a:ext>
            </a:extLst>
          </p:cNvPr>
          <p:cNvSpPr txBox="1"/>
          <p:nvPr/>
        </p:nvSpPr>
        <p:spPr>
          <a:xfrm>
            <a:off x="0" y="2066820"/>
            <a:ext cx="3567779" cy="4154984"/>
          </a:xfrm>
          <a:prstGeom prst="rect">
            <a:avLst/>
          </a:prstGeom>
          <a:noFill/>
          <a:ln w="38100">
            <a:noFill/>
            <a:prstDash val="lgDash"/>
          </a:ln>
        </p:spPr>
        <p:txBody>
          <a:bodyPr wrap="square" rtlCol="0">
            <a:spAutoFit/>
          </a:bodyPr>
          <a:lstStyle/>
          <a:p>
            <a:pPr marL="457200" indent="-457200" algn="just">
              <a:buFont typeface="+mj-lt"/>
              <a:buAutoNum type="arabicPeriod"/>
            </a:pPr>
            <a:r>
              <a:rPr lang="ja-JP" altLang="en-US" sz="2200" b="1" dirty="0"/>
              <a:t>授業での配布物を</a:t>
            </a:r>
            <a:br>
              <a:rPr lang="en-US" altLang="ja-JP" sz="2200" b="1" dirty="0"/>
            </a:br>
            <a:r>
              <a:rPr lang="ja-JP" altLang="en-US" sz="2200" b="1" dirty="0"/>
              <a:t>確認・ダウンロードする</a:t>
            </a:r>
            <a:endParaRPr lang="en-US" altLang="ja-JP" sz="2200" b="1" dirty="0"/>
          </a:p>
          <a:p>
            <a:pPr marL="457200" indent="-457200" algn="just">
              <a:buFont typeface="+mj-lt"/>
              <a:buAutoNum type="arabicPeriod"/>
            </a:pPr>
            <a:endParaRPr lang="en-US" altLang="ja-JP" sz="2200" b="1" dirty="0"/>
          </a:p>
          <a:p>
            <a:pPr marL="457200" indent="-457200" algn="just">
              <a:buFont typeface="+mj-lt"/>
              <a:buAutoNum type="arabicPeriod"/>
            </a:pPr>
            <a:r>
              <a:rPr lang="ja-JP" altLang="en-US" sz="2200" b="1" dirty="0"/>
              <a:t>授業の課題を提出する</a:t>
            </a:r>
            <a:endParaRPr lang="en-US" altLang="ja-JP" sz="2200" b="1" dirty="0"/>
          </a:p>
          <a:p>
            <a:pPr marL="457200" indent="-457200" algn="just">
              <a:buFont typeface="+mj-lt"/>
              <a:buAutoNum type="arabicPeriod"/>
            </a:pPr>
            <a:endParaRPr lang="en-US" altLang="ja-JP" sz="2200" b="1" dirty="0"/>
          </a:p>
          <a:p>
            <a:pPr marL="457200" indent="-457200" algn="just">
              <a:buFont typeface="+mj-lt"/>
              <a:buAutoNum type="arabicPeriod"/>
            </a:pPr>
            <a:r>
              <a:rPr lang="ja-JP" altLang="en-US" sz="2200" b="1" dirty="0"/>
              <a:t>テストを受ける</a:t>
            </a:r>
            <a:endParaRPr lang="en-US" altLang="ja-JP" sz="2200" b="1" dirty="0"/>
          </a:p>
          <a:p>
            <a:pPr marL="457200" indent="-457200" algn="just">
              <a:buFont typeface="+mj-lt"/>
              <a:buAutoNum type="arabicPeriod"/>
            </a:pPr>
            <a:endParaRPr lang="en-US" altLang="ja-JP" sz="2200" b="1" dirty="0"/>
          </a:p>
          <a:p>
            <a:pPr marL="457200" indent="-457200" algn="just">
              <a:buFont typeface="+mj-lt"/>
              <a:buAutoNum type="arabicPeriod"/>
            </a:pPr>
            <a:r>
              <a:rPr lang="ja-JP" altLang="en-US" sz="2200" b="1" dirty="0"/>
              <a:t>グループワークを行う</a:t>
            </a:r>
            <a:endParaRPr lang="en-US" altLang="ja-JP" sz="2200" b="1" dirty="0"/>
          </a:p>
          <a:p>
            <a:pPr marL="457200" indent="-457200" algn="just">
              <a:buFont typeface="+mj-lt"/>
              <a:buAutoNum type="arabicPeriod"/>
            </a:pPr>
            <a:endParaRPr lang="en-US" altLang="ja-JP" sz="2200" b="1" dirty="0"/>
          </a:p>
          <a:p>
            <a:pPr marL="457200" indent="-457200">
              <a:buFont typeface="+mj-lt"/>
              <a:buAutoNum type="arabicPeriod"/>
            </a:pPr>
            <a:r>
              <a:rPr lang="ja-JP" altLang="en-US" sz="2200" b="1" dirty="0"/>
              <a:t>テスト・課題の成績を確認する</a:t>
            </a:r>
            <a:endParaRPr lang="en-US" altLang="ja-JP" sz="2200" b="1" dirty="0"/>
          </a:p>
        </p:txBody>
      </p:sp>
      <p:sp>
        <p:nvSpPr>
          <p:cNvPr id="2" name="Frame 1">
            <a:extLst>
              <a:ext uri="{FF2B5EF4-FFF2-40B4-BE49-F238E27FC236}">
                <a16:creationId xmlns:a16="http://schemas.microsoft.com/office/drawing/2014/main" id="{1E65AE25-94A4-2941-9D49-50499914A71C}"/>
              </a:ext>
            </a:extLst>
          </p:cNvPr>
          <p:cNvSpPr/>
          <p:nvPr/>
        </p:nvSpPr>
        <p:spPr>
          <a:xfrm>
            <a:off x="3866624" y="5496679"/>
            <a:ext cx="7973923" cy="1198924"/>
          </a:xfrm>
          <a:prstGeom prst="frame">
            <a:avLst>
              <a:gd name="adj1" fmla="val 247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92D14699-5057-5841-B70E-355CC615896A}"/>
              </a:ext>
            </a:extLst>
          </p:cNvPr>
          <p:cNvSpPr/>
          <p:nvPr/>
        </p:nvSpPr>
        <p:spPr>
          <a:xfrm>
            <a:off x="6096000" y="2393572"/>
            <a:ext cx="797815" cy="274320"/>
          </a:xfrm>
          <a:prstGeom prst="frame">
            <a:avLst>
              <a:gd name="adj1" fmla="val 96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796AD8D9-E8C8-A04B-A50A-52AB9035BEF6}"/>
              </a:ext>
            </a:extLst>
          </p:cNvPr>
          <p:cNvSpPr/>
          <p:nvPr/>
        </p:nvSpPr>
        <p:spPr>
          <a:xfrm>
            <a:off x="4547606" y="2389001"/>
            <a:ext cx="804862" cy="279555"/>
          </a:xfrm>
          <a:prstGeom prst="frame">
            <a:avLst>
              <a:gd name="adj1" fmla="val 96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89857254-2614-9044-9B36-7D1418E59D1A}"/>
              </a:ext>
            </a:extLst>
          </p:cNvPr>
          <p:cNvSpPr/>
          <p:nvPr/>
        </p:nvSpPr>
        <p:spPr>
          <a:xfrm>
            <a:off x="6884269" y="2394237"/>
            <a:ext cx="851459" cy="274320"/>
          </a:xfrm>
          <a:prstGeom prst="frame">
            <a:avLst>
              <a:gd name="adj1" fmla="val 96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F183EEEE-FBE0-3047-9C79-2339B7D66C85}"/>
              </a:ext>
            </a:extLst>
          </p:cNvPr>
          <p:cNvSpPr/>
          <p:nvPr/>
        </p:nvSpPr>
        <p:spPr>
          <a:xfrm>
            <a:off x="1" y="1903615"/>
            <a:ext cx="3644340" cy="431818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8">
            <a:extLst>
              <a:ext uri="{FF2B5EF4-FFF2-40B4-BE49-F238E27FC236}">
                <a16:creationId xmlns:a16="http://schemas.microsoft.com/office/drawing/2014/main" id="{89857254-2614-9044-9B36-7D1418E59D1A}"/>
              </a:ext>
            </a:extLst>
          </p:cNvPr>
          <p:cNvSpPr/>
          <p:nvPr/>
        </p:nvSpPr>
        <p:spPr>
          <a:xfrm>
            <a:off x="7726398" y="2394235"/>
            <a:ext cx="800060" cy="274321"/>
          </a:xfrm>
          <a:prstGeom prst="frame">
            <a:avLst>
              <a:gd name="adj1" fmla="val 96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タイトル 1"/>
          <p:cNvSpPr>
            <a:spLocks noGrp="1"/>
          </p:cNvSpPr>
          <p:nvPr>
            <p:ph type="title"/>
          </p:nvPr>
        </p:nvSpPr>
        <p:spPr>
          <a:xfrm>
            <a:off x="0" y="-10355"/>
            <a:ext cx="12192000" cy="1325563"/>
          </a:xfrm>
          <a:solidFill>
            <a:srgbClr val="FF0000"/>
          </a:solidFill>
        </p:spPr>
        <p:txBody>
          <a:bodyPr>
            <a:normAutofit/>
          </a:bodyPr>
          <a:lstStyle/>
          <a:p>
            <a:r>
              <a:rPr lang="ja-JP" altLang="en-US" sz="6000" dirty="0">
                <a:solidFill>
                  <a:schemeClr val="bg1"/>
                </a:solidFill>
                <a:effectLst>
                  <a:outerShdw blurRad="38100" dist="38100" dir="2700000" algn="tl">
                    <a:srgbClr val="000000">
                      <a:alpha val="43137"/>
                    </a:srgbClr>
                  </a:outerShdw>
                </a:effectLst>
              </a:rPr>
              <a:t>コースに入ってみよう</a:t>
            </a:r>
          </a:p>
        </p:txBody>
      </p:sp>
      <p:pic>
        <p:nvPicPr>
          <p:cNvPr id="18" name="図 17"/>
          <p:cNvPicPr>
            <a:picLocks noChangeAspect="1"/>
          </p:cNvPicPr>
          <p:nvPr/>
        </p:nvPicPr>
        <p:blipFill>
          <a:blip r:embed="rId4"/>
          <a:stretch>
            <a:fillRect/>
          </a:stretch>
        </p:blipFill>
        <p:spPr>
          <a:xfrm>
            <a:off x="10447114" y="-10355"/>
            <a:ext cx="1744886" cy="714726"/>
          </a:xfrm>
          <a:prstGeom prst="rect">
            <a:avLst/>
          </a:prstGeom>
          <a:solidFill>
            <a:schemeClr val="bg1"/>
          </a:solidFill>
          <a:effectLst>
            <a:glow>
              <a:schemeClr val="accent1">
                <a:alpha val="40000"/>
              </a:schemeClr>
            </a:glow>
          </a:effectLst>
        </p:spPr>
      </p:pic>
      <p:sp>
        <p:nvSpPr>
          <p:cNvPr id="13" name="正方形/長方形 12"/>
          <p:cNvSpPr/>
          <p:nvPr/>
        </p:nvSpPr>
        <p:spPr>
          <a:xfrm>
            <a:off x="10756669" y="1903615"/>
            <a:ext cx="597131" cy="166254"/>
          </a:xfrm>
          <a:prstGeom prst="rect">
            <a:avLst/>
          </a:prstGeom>
          <a:solidFill>
            <a:srgbClr val="F9F9F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98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endCondLst>
                                    <p:cond evt="onNext" delay="0">
                                      <p:tgtEl>
                                        <p:sldTgt/>
                                      </p:tgtEl>
                                    </p:cond>
                                  </p:endCondLst>
                                  <p:childTnLst>
                                    <p:set>
                                      <p:cBhvr>
                                        <p:cTn id="6" dur="indefinite"/>
                                        <p:tgtEl>
                                          <p:spTgt spid="8"/>
                                        </p:tgtEl>
                                        <p:attrNameLst>
                                          <p:attrName>style.opacity</p:attrName>
                                        </p:attrNameLst>
                                      </p:cBhvr>
                                      <p:to>
                                        <p:strVal val="0"/>
                                      </p:to>
                                    </p:set>
                                    <p:animEffect filter="image" prLst="opacity: 0">
                                      <p:cBhvr rctx="IE">
                                        <p:cTn id="7" dur="indefinite"/>
                                        <p:tgtEl>
                                          <p:spTgt spid="8"/>
                                        </p:tgtEl>
                                      </p:cBhvr>
                                    </p:animEffect>
                                  </p:childTnLst>
                                </p:cTn>
                              </p:par>
                              <p:par>
                                <p:cTn id="8" presetID="9" presetClass="emph" presetSubtype="0" grpId="0" nodeType="withEffect">
                                  <p:stCondLst>
                                    <p:cond delay="0"/>
                                  </p:stCondLst>
                                  <p:endCondLst>
                                    <p:cond evt="onNext" delay="0">
                                      <p:tgtEl>
                                        <p:sldTgt/>
                                      </p:tgtEl>
                                    </p:cond>
                                  </p:endCondLst>
                                  <p:childTnLst>
                                    <p:set>
                                      <p:cBhvr>
                                        <p:cTn id="9" dur="indefinite"/>
                                        <p:tgtEl>
                                          <p:spTgt spid="3"/>
                                        </p:tgtEl>
                                        <p:attrNameLst>
                                          <p:attrName>style.opacity</p:attrName>
                                        </p:attrNameLst>
                                      </p:cBhvr>
                                      <p:to>
                                        <p:strVal val="0"/>
                                      </p:to>
                                    </p:set>
                                    <p:animEffect filter="image" prLst="opacity: 0">
                                      <p:cBhvr rctx="IE">
                                        <p:cTn id="10" dur="indefinite"/>
                                        <p:tgtEl>
                                          <p:spTgt spid="3"/>
                                        </p:tgtEl>
                                      </p:cBhvr>
                                    </p:animEffect>
                                  </p:childTnLst>
                                </p:cTn>
                              </p:par>
                              <p:par>
                                <p:cTn id="11" presetID="9" presetClass="emph" presetSubtype="0" grpId="0" nodeType="withEffect">
                                  <p:stCondLst>
                                    <p:cond delay="0"/>
                                  </p:stCondLst>
                                  <p:endCondLst>
                                    <p:cond evt="onNext" delay="0">
                                      <p:tgtEl>
                                        <p:sldTgt/>
                                      </p:tgtEl>
                                    </p:cond>
                                  </p:endCondLst>
                                  <p:childTnLst>
                                    <p:set>
                                      <p:cBhvr>
                                        <p:cTn id="12" dur="indefinite"/>
                                        <p:tgtEl>
                                          <p:spTgt spid="9"/>
                                        </p:tgtEl>
                                        <p:attrNameLst>
                                          <p:attrName>style.opacity</p:attrName>
                                        </p:attrNameLst>
                                      </p:cBhvr>
                                      <p:to>
                                        <p:strVal val="0"/>
                                      </p:to>
                                    </p:set>
                                    <p:animEffect filter="image" prLst="opacity: 0">
                                      <p:cBhvr rctx="IE">
                                        <p:cTn id="13" dur="indefinite"/>
                                        <p:tgtEl>
                                          <p:spTgt spid="9"/>
                                        </p:tgtEl>
                                      </p:cBhvr>
                                    </p:animEffect>
                                  </p:childTnLst>
                                </p:cTn>
                              </p:par>
                              <p:par>
                                <p:cTn id="14" presetID="9" presetClass="emph" presetSubtype="0" grpId="0" nodeType="withEffect">
                                  <p:stCondLst>
                                    <p:cond delay="0"/>
                                  </p:stCondLst>
                                  <p:endCondLst>
                                    <p:cond evt="onNext" delay="0">
                                      <p:tgtEl>
                                        <p:sldTgt/>
                                      </p:tgtEl>
                                    </p:cond>
                                  </p:endCondLst>
                                  <p:childTnLst>
                                    <p:set>
                                      <p:cBhvr>
                                        <p:cTn id="15" dur="indefinite"/>
                                        <p:tgtEl>
                                          <p:spTgt spid="16"/>
                                        </p:tgtEl>
                                        <p:attrNameLst>
                                          <p:attrName>style.opacity</p:attrName>
                                        </p:attrNameLst>
                                      </p:cBhvr>
                                      <p:to>
                                        <p:strVal val="0"/>
                                      </p:to>
                                    </p:set>
                                    <p:animEffect filter="image" prLst="opacity: 0">
                                      <p:cBhvr rctx="IE">
                                        <p:cTn id="16" dur="indefinite"/>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0" nodeType="clickEffect">
                                  <p:stCondLst>
                                    <p:cond delay="0"/>
                                  </p:stCondLst>
                                  <p:endCondLst>
                                    <p:cond evt="onNext" delay="0">
                                      <p:tgtEl>
                                        <p:sldTgt/>
                                      </p:tgtEl>
                                    </p:cond>
                                  </p:endCondLst>
                                  <p:childTnLst>
                                    <p:set>
                                      <p:cBhvr>
                                        <p:cTn id="20" dur="indefinite"/>
                                        <p:tgtEl>
                                          <p:spTgt spid="6"/>
                                        </p:tgtEl>
                                        <p:attrNameLst>
                                          <p:attrName>style.opacity</p:attrName>
                                        </p:attrNameLst>
                                      </p:cBhvr>
                                      <p:to>
                                        <p:strVal val="0.15"/>
                                      </p:to>
                                    </p:set>
                                    <p:animEffect filter="image" prLst="opacity: 0.15">
                                      <p:cBhvr rctx="IE">
                                        <p:cTn id="21" dur="indefinite"/>
                                        <p:tgtEl>
                                          <p:spTgt spid="6"/>
                                        </p:tgtEl>
                                      </p:cBhvr>
                                    </p:animEffect>
                                  </p:childTnLst>
                                </p:cTn>
                              </p:par>
                              <p:par>
                                <p:cTn id="22" presetID="9" presetClass="emph" presetSubtype="0" grpId="0" nodeType="withEffect">
                                  <p:stCondLst>
                                    <p:cond delay="0"/>
                                  </p:stCondLst>
                                  <p:endCondLst>
                                    <p:cond evt="onNext" delay="0">
                                      <p:tgtEl>
                                        <p:sldTgt/>
                                      </p:tgtEl>
                                    </p:cond>
                                  </p:endCondLst>
                                  <p:childTnLst>
                                    <p:set>
                                      <p:cBhvr>
                                        <p:cTn id="23" dur="indefinite"/>
                                        <p:tgtEl>
                                          <p:spTgt spid="2"/>
                                        </p:tgtEl>
                                        <p:attrNameLst>
                                          <p:attrName>style.opacity</p:attrName>
                                        </p:attrNameLst>
                                      </p:cBhvr>
                                      <p:to>
                                        <p:strVal val="0"/>
                                      </p:to>
                                    </p:set>
                                    <p:animEffect filter="image" prLst="opacity: 0">
                                      <p:cBhvr rctx="IE">
                                        <p:cTn id="24" dur="indefinite"/>
                                        <p:tgtEl>
                                          <p:spTgt spid="2"/>
                                        </p:tgtEl>
                                      </p:cBhvr>
                                    </p:animEffect>
                                  </p:childTnLst>
                                </p:cTn>
                              </p:par>
                              <p:par>
                                <p:cTn id="25" presetID="9" presetClass="emph" presetSubtype="0" grpId="1" nodeType="withEffect">
                                  <p:stCondLst>
                                    <p:cond delay="0"/>
                                  </p:stCondLst>
                                  <p:endCondLst>
                                    <p:cond evt="onNext" delay="0">
                                      <p:tgtEl>
                                        <p:sldTgt/>
                                      </p:tgtEl>
                                    </p:cond>
                                  </p:endCondLst>
                                  <p:childTnLst>
                                    <p:set>
                                      <p:cBhvr>
                                        <p:cTn id="26" dur="indefinite"/>
                                        <p:tgtEl>
                                          <p:spTgt spid="8"/>
                                        </p:tgtEl>
                                        <p:attrNameLst>
                                          <p:attrName>style.opacity</p:attrName>
                                        </p:attrNameLst>
                                      </p:cBhvr>
                                      <p:to>
                                        <p:strVal val="0"/>
                                      </p:to>
                                    </p:set>
                                    <p:animEffect filter="image" prLst="opacity: 0">
                                      <p:cBhvr rctx="IE">
                                        <p:cTn id="27" dur="indefinite"/>
                                        <p:tgtEl>
                                          <p:spTgt spid="8"/>
                                        </p:tgtEl>
                                      </p:cBhvr>
                                    </p:animEffect>
                                  </p:childTnLst>
                                </p:cTn>
                              </p:par>
                              <p:par>
                                <p:cTn id="28" presetID="9" presetClass="emph" presetSubtype="0" grpId="1" nodeType="withEffect">
                                  <p:stCondLst>
                                    <p:cond delay="0"/>
                                  </p:stCondLst>
                                  <p:endCondLst>
                                    <p:cond evt="onNext" delay="0">
                                      <p:tgtEl>
                                        <p:sldTgt/>
                                      </p:tgtEl>
                                    </p:cond>
                                  </p:endCondLst>
                                  <p:childTnLst>
                                    <p:set>
                                      <p:cBhvr>
                                        <p:cTn id="29" dur="indefinite"/>
                                        <p:tgtEl>
                                          <p:spTgt spid="9"/>
                                        </p:tgtEl>
                                        <p:attrNameLst>
                                          <p:attrName>style.opacity</p:attrName>
                                        </p:attrNameLst>
                                      </p:cBhvr>
                                      <p:to>
                                        <p:strVal val="0"/>
                                      </p:to>
                                    </p:set>
                                    <p:animEffect filter="image" prLst="opacity: 0">
                                      <p:cBhvr rctx="IE">
                                        <p:cTn id="30" dur="indefinite"/>
                                        <p:tgtEl>
                                          <p:spTgt spid="9"/>
                                        </p:tgtEl>
                                      </p:cBhvr>
                                    </p:animEffect>
                                  </p:childTnLst>
                                </p:cTn>
                              </p:par>
                              <p:par>
                                <p:cTn id="31" presetID="9" presetClass="emph" presetSubtype="0" grpId="1" nodeType="withEffect">
                                  <p:stCondLst>
                                    <p:cond delay="0"/>
                                  </p:stCondLst>
                                  <p:endCondLst>
                                    <p:cond evt="onNext" delay="0">
                                      <p:tgtEl>
                                        <p:sldTgt/>
                                      </p:tgtEl>
                                    </p:cond>
                                  </p:endCondLst>
                                  <p:childTnLst>
                                    <p:set>
                                      <p:cBhvr>
                                        <p:cTn id="32" dur="indefinite"/>
                                        <p:tgtEl>
                                          <p:spTgt spid="16"/>
                                        </p:tgtEl>
                                        <p:attrNameLst>
                                          <p:attrName>style.opacity</p:attrName>
                                        </p:attrNameLst>
                                      </p:cBhvr>
                                      <p:to>
                                        <p:strVal val="0"/>
                                      </p:to>
                                    </p:set>
                                    <p:animEffect filter="image" prLst="opacity: 0">
                                      <p:cBhvr rctx="IE">
                                        <p:cTn id="33" dur="indefinite"/>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mph" presetSubtype="0" grpId="1" nodeType="clickEffect">
                                  <p:stCondLst>
                                    <p:cond delay="0"/>
                                  </p:stCondLst>
                                  <p:endCondLst>
                                    <p:cond evt="onNext" delay="0">
                                      <p:tgtEl>
                                        <p:sldTgt/>
                                      </p:tgtEl>
                                    </p:cond>
                                  </p:endCondLst>
                                  <p:childTnLst>
                                    <p:set>
                                      <p:cBhvr>
                                        <p:cTn id="37" dur="indefinite"/>
                                        <p:tgtEl>
                                          <p:spTgt spid="6"/>
                                        </p:tgtEl>
                                        <p:attrNameLst>
                                          <p:attrName>style.opacity</p:attrName>
                                        </p:attrNameLst>
                                      </p:cBhvr>
                                      <p:to>
                                        <p:strVal val="0.15"/>
                                      </p:to>
                                    </p:set>
                                    <p:animEffect filter="image" prLst="opacity: 0.15">
                                      <p:cBhvr rctx="IE">
                                        <p:cTn id="38" dur="indefinite"/>
                                        <p:tgtEl>
                                          <p:spTgt spid="6"/>
                                        </p:tgtEl>
                                      </p:cBhvr>
                                    </p:animEffect>
                                  </p:childTnLst>
                                </p:cTn>
                              </p:par>
                              <p:par>
                                <p:cTn id="39" presetID="9" presetClass="emph" presetSubtype="0" grpId="1" nodeType="withEffect">
                                  <p:stCondLst>
                                    <p:cond delay="0"/>
                                  </p:stCondLst>
                                  <p:endCondLst>
                                    <p:cond evt="onNext" delay="0">
                                      <p:tgtEl>
                                        <p:sldTgt/>
                                      </p:tgtEl>
                                    </p:cond>
                                  </p:endCondLst>
                                  <p:childTnLst>
                                    <p:set>
                                      <p:cBhvr>
                                        <p:cTn id="40" dur="indefinite"/>
                                        <p:tgtEl>
                                          <p:spTgt spid="2"/>
                                        </p:tgtEl>
                                        <p:attrNameLst>
                                          <p:attrName>style.opacity</p:attrName>
                                        </p:attrNameLst>
                                      </p:cBhvr>
                                      <p:to>
                                        <p:strVal val="0"/>
                                      </p:to>
                                    </p:set>
                                    <p:animEffect filter="image" prLst="opacity: 0">
                                      <p:cBhvr rctx="IE">
                                        <p:cTn id="41" dur="indefinite"/>
                                        <p:tgtEl>
                                          <p:spTgt spid="2"/>
                                        </p:tgtEl>
                                      </p:cBhvr>
                                    </p:animEffect>
                                  </p:childTnLst>
                                </p:cTn>
                              </p:par>
                              <p:par>
                                <p:cTn id="42" presetID="9" presetClass="emph" presetSubtype="0" grpId="1" nodeType="withEffect">
                                  <p:stCondLst>
                                    <p:cond delay="0"/>
                                  </p:stCondLst>
                                  <p:endCondLst>
                                    <p:cond evt="onNext" delay="0">
                                      <p:tgtEl>
                                        <p:sldTgt/>
                                      </p:tgtEl>
                                    </p:cond>
                                  </p:endCondLst>
                                  <p:childTnLst>
                                    <p:set>
                                      <p:cBhvr>
                                        <p:cTn id="43" dur="indefinite"/>
                                        <p:tgtEl>
                                          <p:spTgt spid="3"/>
                                        </p:tgtEl>
                                        <p:attrNameLst>
                                          <p:attrName>style.opacity</p:attrName>
                                        </p:attrNameLst>
                                      </p:cBhvr>
                                      <p:to>
                                        <p:strVal val="0"/>
                                      </p:to>
                                    </p:set>
                                    <p:animEffect filter="image" prLst="opacity: 0">
                                      <p:cBhvr rctx="IE">
                                        <p:cTn id="44" dur="indefinite"/>
                                        <p:tgtEl>
                                          <p:spTgt spid="3"/>
                                        </p:tgtEl>
                                      </p:cBhvr>
                                    </p:animEffect>
                                  </p:childTnLst>
                                </p:cTn>
                              </p:par>
                              <p:par>
                                <p:cTn id="45" presetID="9" presetClass="emph" presetSubtype="0" grpId="2" nodeType="withEffect">
                                  <p:stCondLst>
                                    <p:cond delay="0"/>
                                  </p:stCondLst>
                                  <p:endCondLst>
                                    <p:cond evt="onNext" delay="0">
                                      <p:tgtEl>
                                        <p:sldTgt/>
                                      </p:tgtEl>
                                    </p:cond>
                                  </p:endCondLst>
                                  <p:childTnLst>
                                    <p:set>
                                      <p:cBhvr>
                                        <p:cTn id="46" dur="indefinite"/>
                                        <p:tgtEl>
                                          <p:spTgt spid="9"/>
                                        </p:tgtEl>
                                        <p:attrNameLst>
                                          <p:attrName>style.opacity</p:attrName>
                                        </p:attrNameLst>
                                      </p:cBhvr>
                                      <p:to>
                                        <p:strVal val="0"/>
                                      </p:to>
                                    </p:set>
                                    <p:animEffect filter="image" prLst="opacity: 0">
                                      <p:cBhvr rctx="IE">
                                        <p:cTn id="47" dur="indefinite"/>
                                        <p:tgtEl>
                                          <p:spTgt spid="9"/>
                                        </p:tgtEl>
                                      </p:cBhvr>
                                    </p:animEffect>
                                  </p:childTnLst>
                                </p:cTn>
                              </p:par>
                              <p:par>
                                <p:cTn id="48" presetID="9" presetClass="emph" presetSubtype="0" grpId="2" nodeType="withEffect">
                                  <p:stCondLst>
                                    <p:cond delay="0"/>
                                  </p:stCondLst>
                                  <p:endCondLst>
                                    <p:cond evt="onNext" delay="0">
                                      <p:tgtEl>
                                        <p:sldTgt/>
                                      </p:tgtEl>
                                    </p:cond>
                                  </p:endCondLst>
                                  <p:childTnLst>
                                    <p:set>
                                      <p:cBhvr>
                                        <p:cTn id="49" dur="indefinite"/>
                                        <p:tgtEl>
                                          <p:spTgt spid="16"/>
                                        </p:tgtEl>
                                        <p:attrNameLst>
                                          <p:attrName>style.opacity</p:attrName>
                                        </p:attrNameLst>
                                      </p:cBhvr>
                                      <p:to>
                                        <p:strVal val="0"/>
                                      </p:to>
                                    </p:set>
                                    <p:animEffect filter="image" prLst="opacity: 0">
                                      <p:cBhvr rctx="IE">
                                        <p:cTn id="50" dur="indefinite"/>
                                        <p:tgtEl>
                                          <p:spTgt spid="16"/>
                                        </p:tgtEl>
                                      </p:cBhvr>
                                    </p:animEffect>
                                  </p:childTnLst>
                                </p:cTn>
                              </p:par>
                              <p:par>
                                <p:cTn id="51" presetID="9" presetClass="emph" presetSubtype="0" grpId="2" nodeType="withEffect">
                                  <p:stCondLst>
                                    <p:cond delay="0"/>
                                  </p:stCondLst>
                                  <p:endCondLst>
                                    <p:cond evt="onNext" delay="0">
                                      <p:tgtEl>
                                        <p:sldTgt/>
                                      </p:tgtEl>
                                    </p:cond>
                                  </p:endCondLst>
                                  <p:childTnLst>
                                    <p:set>
                                      <p:cBhvr>
                                        <p:cTn id="52" dur="indefinite"/>
                                        <p:tgtEl>
                                          <p:spTgt spid="6"/>
                                        </p:tgtEl>
                                        <p:attrNameLst>
                                          <p:attrName>style.opacity</p:attrName>
                                        </p:attrNameLst>
                                      </p:cBhvr>
                                      <p:to>
                                        <p:strVal val="0.15"/>
                                      </p:to>
                                    </p:set>
                                    <p:animEffect filter="image" prLst="opacity: 0.15">
                                      <p:cBhvr rctx="IE">
                                        <p:cTn id="53" dur="indefinite"/>
                                        <p:tgtEl>
                                          <p:spTgt spid="6"/>
                                        </p:tgtEl>
                                      </p:cBhvr>
                                    </p:animEffect>
                                  </p:childTnLst>
                                </p:cTn>
                              </p:par>
                              <p:par>
                                <p:cTn id="54" presetID="9" presetClass="emph" presetSubtype="0" grpId="2" nodeType="withEffect">
                                  <p:stCondLst>
                                    <p:cond delay="0"/>
                                  </p:stCondLst>
                                  <p:endCondLst>
                                    <p:cond evt="onNext" delay="0">
                                      <p:tgtEl>
                                        <p:sldTgt/>
                                      </p:tgtEl>
                                    </p:cond>
                                  </p:endCondLst>
                                  <p:childTnLst>
                                    <p:set>
                                      <p:cBhvr>
                                        <p:cTn id="55" dur="indefinite"/>
                                        <p:tgtEl>
                                          <p:spTgt spid="8"/>
                                        </p:tgtEl>
                                        <p:attrNameLst>
                                          <p:attrName>style.opacity</p:attrName>
                                        </p:attrNameLst>
                                      </p:cBhvr>
                                      <p:to>
                                        <p:strVal val="0"/>
                                      </p:to>
                                    </p:set>
                                    <p:animEffect filter="image" prLst="opacity: 0">
                                      <p:cBhvr rctx="IE">
                                        <p:cTn id="56" dur="indefinite"/>
                                        <p:tgtEl>
                                          <p:spTgt spid="8"/>
                                        </p:tgtEl>
                                      </p:cBhvr>
                                    </p:animEffect>
                                  </p:childTnLst>
                                </p:cTn>
                              </p:par>
                              <p:par>
                                <p:cTn id="57" presetID="9" presetClass="emph" presetSubtype="0" grpId="2" nodeType="withEffect">
                                  <p:stCondLst>
                                    <p:cond delay="0"/>
                                  </p:stCondLst>
                                  <p:endCondLst>
                                    <p:cond evt="onNext" delay="0">
                                      <p:tgtEl>
                                        <p:sldTgt/>
                                      </p:tgtEl>
                                    </p:cond>
                                  </p:endCondLst>
                                  <p:childTnLst>
                                    <p:set>
                                      <p:cBhvr>
                                        <p:cTn id="58" dur="indefinite"/>
                                        <p:tgtEl>
                                          <p:spTgt spid="3"/>
                                        </p:tgtEl>
                                        <p:attrNameLst>
                                          <p:attrName>style.opacity</p:attrName>
                                        </p:attrNameLst>
                                      </p:cBhvr>
                                      <p:to>
                                        <p:strVal val="0"/>
                                      </p:to>
                                    </p:set>
                                    <p:animEffect filter="image" prLst="opacity: 0">
                                      <p:cBhvr rctx="IE">
                                        <p:cTn id="59" dur="indefinite"/>
                                        <p:tgtEl>
                                          <p:spTgt spid="3"/>
                                        </p:tgtEl>
                                      </p:cBhvr>
                                    </p:animEffect>
                                  </p:childTnLst>
                                </p:cTn>
                              </p:par>
                              <p:par>
                                <p:cTn id="60" presetID="9" presetClass="emph" presetSubtype="0" grpId="2" nodeType="withEffect">
                                  <p:stCondLst>
                                    <p:cond delay="0"/>
                                  </p:stCondLst>
                                  <p:endCondLst>
                                    <p:cond evt="onNext" delay="0">
                                      <p:tgtEl>
                                        <p:sldTgt/>
                                      </p:tgtEl>
                                    </p:cond>
                                  </p:endCondLst>
                                  <p:childTnLst>
                                    <p:set>
                                      <p:cBhvr>
                                        <p:cTn id="61" dur="indefinite"/>
                                        <p:tgtEl>
                                          <p:spTgt spid="2"/>
                                        </p:tgtEl>
                                        <p:attrNameLst>
                                          <p:attrName>style.opacity</p:attrName>
                                        </p:attrNameLst>
                                      </p:cBhvr>
                                      <p:to>
                                        <p:strVal val="0"/>
                                      </p:to>
                                    </p:set>
                                    <p:animEffect filter="image" prLst="opacity: 0">
                                      <p:cBhvr rctx="IE">
                                        <p:cTn id="62" dur="indefinite"/>
                                        <p:tgtEl>
                                          <p:spTgt spid="2"/>
                                        </p:tgtEl>
                                      </p:cBhvr>
                                    </p:animEffect>
                                  </p:childTnLst>
                                </p:cTn>
                              </p:par>
                              <p:par>
                                <p:cTn id="63" presetID="9" presetClass="emph" presetSubtype="0" grpId="3" nodeType="withEffect">
                                  <p:stCondLst>
                                    <p:cond delay="0"/>
                                  </p:stCondLst>
                                  <p:childTnLst>
                                    <p:set>
                                      <p:cBhvr rctx="PPT">
                                        <p:cTn id="64" dur="indefinite"/>
                                        <p:tgtEl>
                                          <p:spTgt spid="16"/>
                                        </p:tgtEl>
                                        <p:attrNameLst>
                                          <p:attrName>style.opacity</p:attrName>
                                        </p:attrNameLst>
                                      </p:cBhvr>
                                      <p:to>
                                        <p:strVal val="0"/>
                                      </p:to>
                                    </p:set>
                                    <p:animEffect filter="image" prLst="opacity: 0">
                                      <p:cBhvr rctx="IE">
                                        <p:cTn id="65" dur="indefinite"/>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mph" presetSubtype="0" grpId="3" nodeType="clickEffect">
                                  <p:stCondLst>
                                    <p:cond delay="0"/>
                                  </p:stCondLst>
                                  <p:childTnLst>
                                    <p:set>
                                      <p:cBhvr rctx="PPT">
                                        <p:cTn id="69" dur="indefinite"/>
                                        <p:tgtEl>
                                          <p:spTgt spid="6"/>
                                        </p:tgtEl>
                                        <p:attrNameLst>
                                          <p:attrName>style.opacity</p:attrName>
                                        </p:attrNameLst>
                                      </p:cBhvr>
                                      <p:to>
                                        <p:strVal val="0.15"/>
                                      </p:to>
                                    </p:set>
                                    <p:animEffect filter="image" prLst="opacity: 0.15">
                                      <p:cBhvr rctx="IE">
                                        <p:cTn id="70" dur="indefinite"/>
                                        <p:tgtEl>
                                          <p:spTgt spid="6"/>
                                        </p:tgtEl>
                                      </p:cBhvr>
                                    </p:animEffect>
                                  </p:childTnLst>
                                </p:cTn>
                              </p:par>
                              <p:par>
                                <p:cTn id="71" presetID="9" presetClass="emph" presetSubtype="0" grpId="3" nodeType="withEffect">
                                  <p:stCondLst>
                                    <p:cond delay="0"/>
                                  </p:stCondLst>
                                  <p:childTnLst>
                                    <p:set>
                                      <p:cBhvr rctx="PPT">
                                        <p:cTn id="72" dur="indefinite"/>
                                        <p:tgtEl>
                                          <p:spTgt spid="8"/>
                                        </p:tgtEl>
                                        <p:attrNameLst>
                                          <p:attrName>style.opacity</p:attrName>
                                        </p:attrNameLst>
                                      </p:cBhvr>
                                      <p:to>
                                        <p:strVal val="0"/>
                                      </p:to>
                                    </p:set>
                                    <p:animEffect filter="image" prLst="opacity: 0">
                                      <p:cBhvr rctx="IE">
                                        <p:cTn id="73" dur="indefinite"/>
                                        <p:tgtEl>
                                          <p:spTgt spid="8"/>
                                        </p:tgtEl>
                                      </p:cBhvr>
                                    </p:animEffect>
                                  </p:childTnLst>
                                </p:cTn>
                              </p:par>
                              <p:par>
                                <p:cTn id="74" presetID="9" presetClass="emph" presetSubtype="0" grpId="3" nodeType="withEffect">
                                  <p:stCondLst>
                                    <p:cond delay="0"/>
                                  </p:stCondLst>
                                  <p:childTnLst>
                                    <p:set>
                                      <p:cBhvr rctx="PPT">
                                        <p:cTn id="75" dur="indefinite"/>
                                        <p:tgtEl>
                                          <p:spTgt spid="3"/>
                                        </p:tgtEl>
                                        <p:attrNameLst>
                                          <p:attrName>style.opacity</p:attrName>
                                        </p:attrNameLst>
                                      </p:cBhvr>
                                      <p:to>
                                        <p:strVal val="0"/>
                                      </p:to>
                                    </p:set>
                                    <p:animEffect filter="image" prLst="opacity: 0">
                                      <p:cBhvr rctx="IE">
                                        <p:cTn id="76" dur="indefinite"/>
                                        <p:tgtEl>
                                          <p:spTgt spid="3"/>
                                        </p:tgtEl>
                                      </p:cBhvr>
                                    </p:animEffect>
                                  </p:childTnLst>
                                </p:cTn>
                              </p:par>
                              <p:par>
                                <p:cTn id="77" presetID="9" presetClass="emph" presetSubtype="0" grpId="3" nodeType="withEffect">
                                  <p:stCondLst>
                                    <p:cond delay="0"/>
                                  </p:stCondLst>
                                  <p:childTnLst>
                                    <p:set>
                                      <p:cBhvr rctx="PPT">
                                        <p:cTn id="78" dur="indefinite"/>
                                        <p:tgtEl>
                                          <p:spTgt spid="9"/>
                                        </p:tgtEl>
                                        <p:attrNameLst>
                                          <p:attrName>style.opacity</p:attrName>
                                        </p:attrNameLst>
                                      </p:cBhvr>
                                      <p:to>
                                        <p:strVal val="0"/>
                                      </p:to>
                                    </p:set>
                                    <p:animEffect filter="image" prLst="opacity: 0">
                                      <p:cBhvr rctx="IE">
                                        <p:cTn id="79" dur="indefinite"/>
                                        <p:tgtEl>
                                          <p:spTgt spid="9"/>
                                        </p:tgtEl>
                                      </p:cBhvr>
                                    </p:animEffect>
                                  </p:childTnLst>
                                </p:cTn>
                              </p:par>
                              <p:par>
                                <p:cTn id="80" presetID="9" presetClass="emph" presetSubtype="0" grpId="3" nodeType="withEffect">
                                  <p:stCondLst>
                                    <p:cond delay="0"/>
                                  </p:stCondLst>
                                  <p:childTnLst>
                                    <p:set>
                                      <p:cBhvr rctx="PPT">
                                        <p:cTn id="81" dur="indefinite"/>
                                        <p:tgtEl>
                                          <p:spTgt spid="2"/>
                                        </p:tgtEl>
                                        <p:attrNameLst>
                                          <p:attrName>style.opacity</p:attrName>
                                        </p:attrNameLst>
                                      </p:cBhvr>
                                      <p:to>
                                        <p:strVal val="0"/>
                                      </p:to>
                                    </p:set>
                                    <p:animEffect filter="image" prLst="opacity: 0">
                                      <p:cBhvr rctx="IE">
                                        <p:cTn id="82" dur="indefinite"/>
                                        <p:tgtEl>
                                          <p:spTgt spid="2"/>
                                        </p:tgtEl>
                                      </p:cBhvr>
                                    </p:animEffect>
                                  </p:childTnLst>
                                </p:cTn>
                              </p:par>
                              <p:par>
                                <p:cTn id="83" presetID="9" presetClass="emph" presetSubtype="0" grpId="4" nodeType="withEffect">
                                  <p:stCondLst>
                                    <p:cond delay="0"/>
                                  </p:stCondLst>
                                  <p:childTnLst>
                                    <p:set>
                                      <p:cBhvr rctx="PPT">
                                        <p:cTn id="84" dur="indefinite"/>
                                        <p:tgtEl>
                                          <p:spTgt spid="16"/>
                                        </p:tgtEl>
                                        <p:attrNameLst>
                                          <p:attrName>style.opacity</p:attrName>
                                        </p:attrNameLst>
                                      </p:cBhvr>
                                      <p:to>
                                        <p:strVal val="1"/>
                                      </p:to>
                                    </p:set>
                                    <p:animEffect filter="image" prLst="opacity: 1">
                                      <p:cBhvr rctx="IE">
                                        <p:cTn id="85"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2" grpId="0" animBg="1"/>
      <p:bldP spid="2" grpId="1" animBg="1"/>
      <p:bldP spid="2" grpId="2" animBg="1"/>
      <p:bldP spid="2" grpId="3" animBg="1"/>
      <p:bldP spid="3" grpId="0" animBg="1"/>
      <p:bldP spid="3" grpId="1" animBg="1"/>
      <p:bldP spid="3" grpId="2" animBg="1"/>
      <p:bldP spid="3" grpId="3" animBg="1"/>
      <p:bldP spid="8" grpId="0" animBg="1"/>
      <p:bldP spid="8" grpId="1" animBg="1"/>
      <p:bldP spid="8" grpId="2" animBg="1"/>
      <p:bldP spid="8" grpId="3" animBg="1"/>
      <p:bldP spid="9" grpId="0" animBg="1"/>
      <p:bldP spid="9" grpId="1" animBg="1"/>
      <p:bldP spid="9" grpId="2" animBg="1"/>
      <p:bldP spid="9" grpId="3" animBg="1"/>
      <p:bldP spid="16" grpId="0" animBg="1"/>
      <p:bldP spid="16" grpId="1" animBg="1"/>
      <p:bldP spid="16" grpId="2" animBg="1"/>
      <p:bldP spid="16" grpId="3" animBg="1"/>
      <p:bldP spid="16"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3571272" y="1706442"/>
            <a:ext cx="8447983" cy="4718707"/>
          </a:xfrm>
          <a:prstGeom prst="rect">
            <a:avLst/>
          </a:prstGeom>
          <a:ln w="0">
            <a:solidFill>
              <a:schemeClr val="tx1"/>
            </a:solidFill>
          </a:ln>
        </p:spPr>
      </p:pic>
      <p:sp>
        <p:nvSpPr>
          <p:cNvPr id="6" name="TextBox 8">
            <a:extLst>
              <a:ext uri="{FF2B5EF4-FFF2-40B4-BE49-F238E27FC236}">
                <a16:creationId xmlns:a16="http://schemas.microsoft.com/office/drawing/2014/main" id="{289E61C6-1E66-9448-83E2-96C2AD32C6EE}"/>
              </a:ext>
            </a:extLst>
          </p:cNvPr>
          <p:cNvSpPr txBox="1"/>
          <p:nvPr/>
        </p:nvSpPr>
        <p:spPr>
          <a:xfrm>
            <a:off x="172745" y="1806198"/>
            <a:ext cx="3245655" cy="769441"/>
          </a:xfrm>
          <a:prstGeom prst="rect">
            <a:avLst/>
          </a:prstGeom>
          <a:noFill/>
          <a:ln w="38100">
            <a:noFill/>
            <a:prstDash val="lgDash"/>
          </a:ln>
        </p:spPr>
        <p:txBody>
          <a:bodyPr wrap="square" rtlCol="0">
            <a:spAutoFit/>
          </a:bodyPr>
          <a:lstStyle/>
          <a:p>
            <a:r>
              <a:rPr lang="ja-JP" altLang="en-US" sz="2200" b="1" dirty="0"/>
              <a:t>・</a:t>
            </a:r>
            <a:r>
              <a:rPr lang="ko-KR" altLang="en-US" sz="2200" b="1" dirty="0"/>
              <a:t> </a:t>
            </a:r>
            <a:r>
              <a:rPr lang="ja-JP" altLang="en-US" sz="2200" b="1" dirty="0"/>
              <a:t>確認したい講義資料</a:t>
            </a:r>
            <a:endParaRPr lang="en-US" altLang="ja-JP" sz="2200" b="1" dirty="0"/>
          </a:p>
          <a:p>
            <a:r>
              <a:rPr lang="en-US" altLang="ja-JP" sz="2200" b="1" dirty="0"/>
              <a:t>   </a:t>
            </a:r>
            <a:r>
              <a:rPr lang="ja-JP" altLang="en-US" sz="2200" b="1" dirty="0"/>
              <a:t>を選択する</a:t>
            </a:r>
            <a:endParaRPr lang="en-US" altLang="ja-JP" sz="2200" b="1" dirty="0"/>
          </a:p>
        </p:txBody>
      </p:sp>
      <p:sp>
        <p:nvSpPr>
          <p:cNvPr id="2" name="Frame 1">
            <a:extLst>
              <a:ext uri="{FF2B5EF4-FFF2-40B4-BE49-F238E27FC236}">
                <a16:creationId xmlns:a16="http://schemas.microsoft.com/office/drawing/2014/main" id="{1E65AE25-94A4-2941-9D49-50499914A71C}"/>
              </a:ext>
            </a:extLst>
          </p:cNvPr>
          <p:cNvSpPr/>
          <p:nvPr/>
        </p:nvSpPr>
        <p:spPr>
          <a:xfrm>
            <a:off x="9652000" y="2872940"/>
            <a:ext cx="2367255" cy="257628"/>
          </a:xfrm>
          <a:prstGeom prst="frame">
            <a:avLst>
              <a:gd name="adj1" fmla="val 980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92D14699-5057-5841-B70E-355CC615896A}"/>
              </a:ext>
            </a:extLst>
          </p:cNvPr>
          <p:cNvSpPr/>
          <p:nvPr/>
        </p:nvSpPr>
        <p:spPr>
          <a:xfrm>
            <a:off x="3644900" y="3647632"/>
            <a:ext cx="2568739" cy="250002"/>
          </a:xfrm>
          <a:prstGeom prst="frame">
            <a:avLst>
              <a:gd name="adj1" fmla="val 950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796AD8D9-E8C8-A04B-A50A-52AB9035BEF6}"/>
              </a:ext>
            </a:extLst>
          </p:cNvPr>
          <p:cNvSpPr/>
          <p:nvPr/>
        </p:nvSpPr>
        <p:spPr>
          <a:xfrm>
            <a:off x="8870868" y="5178959"/>
            <a:ext cx="520782" cy="215900"/>
          </a:xfrm>
          <a:prstGeom prst="frame">
            <a:avLst>
              <a:gd name="adj1" fmla="val 74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89857254-2614-9044-9B36-7D1418E59D1A}"/>
              </a:ext>
            </a:extLst>
          </p:cNvPr>
          <p:cNvSpPr/>
          <p:nvPr/>
        </p:nvSpPr>
        <p:spPr>
          <a:xfrm>
            <a:off x="8197849" y="5494946"/>
            <a:ext cx="1193801" cy="311150"/>
          </a:xfrm>
          <a:prstGeom prst="frame">
            <a:avLst>
              <a:gd name="adj1" fmla="val 69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E1448936-9A89-4347-A824-9BC9CCCD4060}"/>
              </a:ext>
            </a:extLst>
          </p:cNvPr>
          <p:cNvSpPr/>
          <p:nvPr/>
        </p:nvSpPr>
        <p:spPr>
          <a:xfrm>
            <a:off x="172745" y="2878191"/>
            <a:ext cx="3245655" cy="769441"/>
          </a:xfrm>
          <a:prstGeom prst="rect">
            <a:avLst/>
          </a:prstGeom>
        </p:spPr>
        <p:txBody>
          <a:bodyPr wrap="square">
            <a:spAutoFit/>
          </a:bodyPr>
          <a:lstStyle/>
          <a:p>
            <a:pPr algn="just"/>
            <a:r>
              <a:rPr lang="ja-JP" altLang="en-US" sz="2200" b="1" dirty="0"/>
              <a:t>・ 講義資料をダウン</a:t>
            </a:r>
            <a:endParaRPr lang="en-US" altLang="ja-JP" sz="2200" b="1" dirty="0"/>
          </a:p>
          <a:p>
            <a:pPr algn="just"/>
            <a:r>
              <a:rPr lang="en-US" altLang="ja-JP" sz="2200" b="1" dirty="0"/>
              <a:t>   </a:t>
            </a:r>
            <a:r>
              <a:rPr lang="ja-JP" altLang="en-US" sz="2200" b="1" dirty="0"/>
              <a:t>ロードする</a:t>
            </a:r>
            <a:endParaRPr lang="en-US" altLang="ja-JP" sz="2200" b="1" dirty="0"/>
          </a:p>
        </p:txBody>
      </p:sp>
      <p:sp>
        <p:nvSpPr>
          <p:cNvPr id="10" name="Rectangle 9">
            <a:extLst>
              <a:ext uri="{FF2B5EF4-FFF2-40B4-BE49-F238E27FC236}">
                <a16:creationId xmlns:a16="http://schemas.microsoft.com/office/drawing/2014/main" id="{DA9B0D0A-3C66-EF4A-B0A0-8AB24CEAF246}"/>
              </a:ext>
            </a:extLst>
          </p:cNvPr>
          <p:cNvSpPr/>
          <p:nvPr/>
        </p:nvSpPr>
        <p:spPr>
          <a:xfrm>
            <a:off x="172745" y="3997391"/>
            <a:ext cx="3245655" cy="769441"/>
          </a:xfrm>
          <a:prstGeom prst="rect">
            <a:avLst/>
          </a:prstGeom>
        </p:spPr>
        <p:txBody>
          <a:bodyPr wrap="square">
            <a:spAutoFit/>
          </a:bodyPr>
          <a:lstStyle/>
          <a:p>
            <a:pPr algn="just"/>
            <a:r>
              <a:rPr lang="ja-JP" altLang="en-US" sz="2200" b="1" dirty="0"/>
              <a:t>・ あなただけに見える　</a:t>
            </a:r>
            <a:endParaRPr lang="en-US" altLang="ja-JP" sz="2200" b="1" dirty="0"/>
          </a:p>
          <a:p>
            <a:pPr algn="just"/>
            <a:r>
              <a:rPr lang="en-US" altLang="ja-JP" sz="2200" b="1" dirty="0"/>
              <a:t>   </a:t>
            </a:r>
            <a:r>
              <a:rPr lang="ja-JP" altLang="en-US" sz="2200" b="1" dirty="0"/>
              <a:t>メモを残す</a:t>
            </a:r>
            <a:endParaRPr lang="en-US" altLang="ja-JP" sz="2200" b="1" dirty="0"/>
          </a:p>
        </p:txBody>
      </p:sp>
      <p:sp>
        <p:nvSpPr>
          <p:cNvPr id="11" name="Rectangle 10">
            <a:extLst>
              <a:ext uri="{FF2B5EF4-FFF2-40B4-BE49-F238E27FC236}">
                <a16:creationId xmlns:a16="http://schemas.microsoft.com/office/drawing/2014/main" id="{C3CA9C0F-8915-1D49-B8B8-ECEA332A9EEE}"/>
              </a:ext>
            </a:extLst>
          </p:cNvPr>
          <p:cNvSpPr/>
          <p:nvPr/>
        </p:nvSpPr>
        <p:spPr>
          <a:xfrm>
            <a:off x="172745" y="5116591"/>
            <a:ext cx="3245656" cy="769441"/>
          </a:xfrm>
          <a:prstGeom prst="rect">
            <a:avLst/>
          </a:prstGeom>
        </p:spPr>
        <p:txBody>
          <a:bodyPr wrap="square">
            <a:spAutoFit/>
          </a:bodyPr>
          <a:lstStyle/>
          <a:p>
            <a:pPr algn="just"/>
            <a:r>
              <a:rPr lang="ja-JP" altLang="en-US" sz="2200" b="1" dirty="0"/>
              <a:t>・</a:t>
            </a:r>
            <a:r>
              <a:rPr lang="ko-KR" altLang="en-US" sz="2200" b="1" dirty="0"/>
              <a:t> </a:t>
            </a:r>
            <a:r>
              <a:rPr lang="ja-JP" altLang="en-US" sz="2200" b="1" dirty="0"/>
              <a:t>質問がある場合は</a:t>
            </a:r>
            <a:endParaRPr lang="en-US" altLang="ja-JP" sz="2200" b="1" dirty="0"/>
          </a:p>
          <a:p>
            <a:pPr algn="just"/>
            <a:r>
              <a:rPr lang="ja-JP" altLang="en-US" sz="2200" b="1" dirty="0"/>
              <a:t>   先生にコメントをする</a:t>
            </a:r>
            <a:endParaRPr lang="en-US" altLang="ja-JP" sz="2200" b="1" dirty="0"/>
          </a:p>
        </p:txBody>
      </p:sp>
      <p:sp>
        <p:nvSpPr>
          <p:cNvPr id="12" name="Rectangle 11">
            <a:extLst>
              <a:ext uri="{FF2B5EF4-FFF2-40B4-BE49-F238E27FC236}">
                <a16:creationId xmlns:a16="http://schemas.microsoft.com/office/drawing/2014/main" id="{F183EEEE-FBE0-3047-9C79-2339B7D66C85}"/>
              </a:ext>
            </a:extLst>
          </p:cNvPr>
          <p:cNvSpPr/>
          <p:nvPr/>
        </p:nvSpPr>
        <p:spPr>
          <a:xfrm>
            <a:off x="145611" y="1679060"/>
            <a:ext cx="3272790" cy="4773469"/>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タイトル 1"/>
          <p:cNvSpPr>
            <a:spLocks noGrp="1"/>
          </p:cNvSpPr>
          <p:nvPr>
            <p:ph type="title"/>
          </p:nvPr>
        </p:nvSpPr>
        <p:spPr>
          <a:xfrm>
            <a:off x="0" y="-480"/>
            <a:ext cx="12192000" cy="1305318"/>
          </a:xfrm>
          <a:solidFill>
            <a:srgbClr val="FF0000"/>
          </a:solidFill>
        </p:spPr>
        <p:txBody>
          <a:bodyPr>
            <a:noAutofit/>
          </a:bodyPr>
          <a:lstStyle/>
          <a:p>
            <a:r>
              <a:rPr lang="ja-JP" altLang="en-US" sz="4000" dirty="0">
                <a:solidFill>
                  <a:schemeClr val="bg1"/>
                </a:solidFill>
                <a:effectLst>
                  <a:outerShdw blurRad="38100" dist="38100" dir="2700000" algn="tl">
                    <a:srgbClr val="000000">
                      <a:alpha val="43137"/>
                    </a:srgbClr>
                  </a:outerShdw>
                </a:effectLst>
              </a:rPr>
              <a:t>① 授業での配布物を確認・ダウンロードする</a:t>
            </a:r>
          </a:p>
        </p:txBody>
      </p:sp>
      <p:sp>
        <p:nvSpPr>
          <p:cNvPr id="4" name="テキスト ボックス 3"/>
          <p:cNvSpPr txBox="1"/>
          <p:nvPr/>
        </p:nvSpPr>
        <p:spPr>
          <a:xfrm>
            <a:off x="9840686" y="1730947"/>
            <a:ext cx="2017485" cy="369332"/>
          </a:xfrm>
          <a:prstGeom prst="rect">
            <a:avLst/>
          </a:prstGeom>
          <a:noFill/>
        </p:spPr>
        <p:txBody>
          <a:bodyPr wrap="square" rtlCol="0">
            <a:spAutoFit/>
          </a:bodyPr>
          <a:lstStyle/>
          <a:p>
            <a:r>
              <a:rPr lang="ja-JP" altLang="en-US" b="1" dirty="0">
                <a:ln w="0"/>
                <a:effectLst>
                  <a:outerShdw blurRad="38100" dist="19050" dir="2700000" algn="tl" rotWithShape="0">
                    <a:schemeClr val="dk1">
                      <a:alpha val="40000"/>
                    </a:schemeClr>
                  </a:outerShdw>
                </a:effectLst>
              </a:rPr>
              <a:t>ページタイトル</a:t>
            </a:r>
            <a:endParaRPr lang="en-US" b="1" dirty="0">
              <a:ln w="0"/>
              <a:effectLst>
                <a:outerShdw blurRad="38100" dist="19050" dir="2700000" algn="tl" rotWithShape="0">
                  <a:schemeClr val="dk1">
                    <a:alpha val="40000"/>
                  </a:schemeClr>
                </a:outerShdw>
              </a:effectLst>
            </a:endParaRPr>
          </a:p>
        </p:txBody>
      </p:sp>
      <p:sp>
        <p:nvSpPr>
          <p:cNvPr id="7" name="正方形/長方形 6"/>
          <p:cNvSpPr/>
          <p:nvPr/>
        </p:nvSpPr>
        <p:spPr>
          <a:xfrm>
            <a:off x="9639300" y="2523630"/>
            <a:ext cx="2379955" cy="390151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図 14"/>
          <p:cNvPicPr>
            <a:picLocks noChangeAspect="1"/>
          </p:cNvPicPr>
          <p:nvPr/>
        </p:nvPicPr>
        <p:blipFill>
          <a:blip r:embed="rId4"/>
          <a:stretch>
            <a:fillRect/>
          </a:stretch>
        </p:blipFill>
        <p:spPr>
          <a:xfrm>
            <a:off x="10447114" y="-480"/>
            <a:ext cx="1744886" cy="714726"/>
          </a:xfrm>
          <a:prstGeom prst="rect">
            <a:avLst/>
          </a:prstGeom>
          <a:solidFill>
            <a:schemeClr val="bg1"/>
          </a:solidFill>
          <a:effectLst>
            <a:glow>
              <a:schemeClr val="accent1">
                <a:alpha val="40000"/>
              </a:schemeClr>
            </a:glow>
          </a:effectLst>
        </p:spPr>
      </p:pic>
    </p:spTree>
    <p:extLst>
      <p:ext uri="{BB962C8B-B14F-4D97-AF65-F5344CB8AC3E}">
        <p14:creationId xmlns:p14="http://schemas.microsoft.com/office/powerpoint/2010/main" val="273183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endCondLst>
                                    <p:cond evt="onNext" delay="0">
                                      <p:tgtEl>
                                        <p:sldTgt/>
                                      </p:tgtEl>
                                    </p:cond>
                                  </p:endCondLst>
                                  <p:childTnLst>
                                    <p:set>
                                      <p:cBhvr>
                                        <p:cTn id="6" dur="indefinite"/>
                                        <p:tgtEl>
                                          <p:spTgt spid="5"/>
                                        </p:tgtEl>
                                        <p:attrNameLst>
                                          <p:attrName>style.opacity</p:attrName>
                                        </p:attrNameLst>
                                      </p:cBhvr>
                                      <p:to>
                                        <p:strVal val="0.15"/>
                                      </p:to>
                                    </p:set>
                                    <p:animEffect filter="image" prLst="opacity: 0.15">
                                      <p:cBhvr rctx="IE">
                                        <p:cTn id="7" dur="indefinite"/>
                                        <p:tgtEl>
                                          <p:spTgt spid="5"/>
                                        </p:tgtEl>
                                      </p:cBhvr>
                                    </p:animEffect>
                                  </p:childTnLst>
                                </p:cTn>
                              </p:par>
                              <p:par>
                                <p:cTn id="8" presetID="9" presetClass="emph" presetSubtype="0" grpId="0" nodeType="withEffect">
                                  <p:stCondLst>
                                    <p:cond delay="0"/>
                                  </p:stCondLst>
                                  <p:endCondLst>
                                    <p:cond evt="onNext" delay="0">
                                      <p:tgtEl>
                                        <p:sldTgt/>
                                      </p:tgtEl>
                                    </p:cond>
                                  </p:endCondLst>
                                  <p:childTnLst>
                                    <p:set>
                                      <p:cBhvr>
                                        <p:cTn id="9" dur="indefinite"/>
                                        <p:tgtEl>
                                          <p:spTgt spid="10"/>
                                        </p:tgtEl>
                                        <p:attrNameLst>
                                          <p:attrName>style.opacity</p:attrName>
                                        </p:attrNameLst>
                                      </p:cBhvr>
                                      <p:to>
                                        <p:strVal val="0.15"/>
                                      </p:to>
                                    </p:set>
                                    <p:animEffect filter="image" prLst="opacity: 0.15">
                                      <p:cBhvr rctx="IE">
                                        <p:cTn id="10" dur="indefinite"/>
                                        <p:tgtEl>
                                          <p:spTgt spid="10"/>
                                        </p:tgtEl>
                                      </p:cBhvr>
                                    </p:animEffect>
                                  </p:childTnLst>
                                </p:cTn>
                              </p:par>
                              <p:par>
                                <p:cTn id="11" presetID="9" presetClass="emph" presetSubtype="0" grpId="0" nodeType="withEffect">
                                  <p:stCondLst>
                                    <p:cond delay="0"/>
                                  </p:stCondLst>
                                  <p:endCondLst>
                                    <p:cond evt="onNext" delay="0">
                                      <p:tgtEl>
                                        <p:sldTgt/>
                                      </p:tgtEl>
                                    </p:cond>
                                  </p:endCondLst>
                                  <p:childTnLst>
                                    <p:set>
                                      <p:cBhvr>
                                        <p:cTn id="12" dur="indefinite"/>
                                        <p:tgtEl>
                                          <p:spTgt spid="11"/>
                                        </p:tgtEl>
                                        <p:attrNameLst>
                                          <p:attrName>style.opacity</p:attrName>
                                        </p:attrNameLst>
                                      </p:cBhvr>
                                      <p:to>
                                        <p:strVal val="0.15"/>
                                      </p:to>
                                    </p:set>
                                    <p:animEffect filter="image" prLst="opacity: 0.15">
                                      <p:cBhvr rctx="IE">
                                        <p:cTn id="13" dur="indefinite"/>
                                        <p:tgtEl>
                                          <p:spTgt spid="11"/>
                                        </p:tgtEl>
                                      </p:cBhvr>
                                    </p:animEffect>
                                  </p:childTnLst>
                                </p:cTn>
                              </p:par>
                              <p:par>
                                <p:cTn id="14" presetID="9" presetClass="emph" presetSubtype="0" grpId="0" nodeType="withEffect">
                                  <p:stCondLst>
                                    <p:cond delay="0"/>
                                  </p:stCondLst>
                                  <p:endCondLst>
                                    <p:cond evt="onNext" delay="0">
                                      <p:tgtEl>
                                        <p:sldTgt/>
                                      </p:tgtEl>
                                    </p:cond>
                                  </p:endCondLst>
                                  <p:childTnLst>
                                    <p:set>
                                      <p:cBhvr>
                                        <p:cTn id="15" dur="indefinite"/>
                                        <p:tgtEl>
                                          <p:spTgt spid="8"/>
                                        </p:tgtEl>
                                        <p:attrNameLst>
                                          <p:attrName>style.opacity</p:attrName>
                                        </p:attrNameLst>
                                      </p:cBhvr>
                                      <p:to>
                                        <p:strVal val="0"/>
                                      </p:to>
                                    </p:set>
                                    <p:animEffect filter="image" prLst="opacity: 0">
                                      <p:cBhvr rctx="IE">
                                        <p:cTn id="16" dur="indefinite"/>
                                        <p:tgtEl>
                                          <p:spTgt spid="8"/>
                                        </p:tgtEl>
                                      </p:cBhvr>
                                    </p:animEffect>
                                  </p:childTnLst>
                                </p:cTn>
                              </p:par>
                              <p:par>
                                <p:cTn id="17" presetID="9" presetClass="emph" presetSubtype="0" grpId="0" nodeType="withEffect">
                                  <p:stCondLst>
                                    <p:cond delay="0"/>
                                  </p:stCondLst>
                                  <p:endCondLst>
                                    <p:cond evt="onNext" delay="0">
                                      <p:tgtEl>
                                        <p:sldTgt/>
                                      </p:tgtEl>
                                    </p:cond>
                                  </p:endCondLst>
                                  <p:childTnLst>
                                    <p:set>
                                      <p:cBhvr>
                                        <p:cTn id="18" dur="indefinite"/>
                                        <p:tgtEl>
                                          <p:spTgt spid="3"/>
                                        </p:tgtEl>
                                        <p:attrNameLst>
                                          <p:attrName>style.opacity</p:attrName>
                                        </p:attrNameLst>
                                      </p:cBhvr>
                                      <p:to>
                                        <p:strVal val="0"/>
                                      </p:to>
                                    </p:set>
                                    <p:animEffect filter="image" prLst="opacity: 0">
                                      <p:cBhvr rctx="IE">
                                        <p:cTn id="19" dur="indefinite"/>
                                        <p:tgtEl>
                                          <p:spTgt spid="3"/>
                                        </p:tgtEl>
                                      </p:cBhvr>
                                    </p:animEffect>
                                  </p:childTnLst>
                                </p:cTn>
                              </p:par>
                              <p:par>
                                <p:cTn id="20" presetID="9" presetClass="emph" presetSubtype="0" grpId="0" nodeType="withEffect">
                                  <p:stCondLst>
                                    <p:cond delay="0"/>
                                  </p:stCondLst>
                                  <p:endCondLst>
                                    <p:cond evt="onNext" delay="0">
                                      <p:tgtEl>
                                        <p:sldTgt/>
                                      </p:tgtEl>
                                    </p:cond>
                                  </p:endCondLst>
                                  <p:childTnLst>
                                    <p:set>
                                      <p:cBhvr>
                                        <p:cTn id="21" dur="indefinite"/>
                                        <p:tgtEl>
                                          <p:spTgt spid="9"/>
                                        </p:tgtEl>
                                        <p:attrNameLst>
                                          <p:attrName>style.opacity</p:attrName>
                                        </p:attrNameLst>
                                      </p:cBhvr>
                                      <p:to>
                                        <p:strVal val="0"/>
                                      </p:to>
                                    </p:set>
                                    <p:animEffect filter="image" prLst="opacity: 0">
                                      <p:cBhvr rctx="IE">
                                        <p:cTn id="22" dur="indefinite"/>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endCondLst>
                                    <p:cond evt="onNext" delay="0">
                                      <p:tgtEl>
                                        <p:sldTgt/>
                                      </p:tgtEl>
                                    </p:cond>
                                  </p:endCondLst>
                                  <p:childTnLst>
                                    <p:set>
                                      <p:cBhvr>
                                        <p:cTn id="26" dur="indefinite"/>
                                        <p:tgtEl>
                                          <p:spTgt spid="6"/>
                                        </p:tgtEl>
                                        <p:attrNameLst>
                                          <p:attrName>style.opacity</p:attrName>
                                        </p:attrNameLst>
                                      </p:cBhvr>
                                      <p:to>
                                        <p:strVal val="0.15"/>
                                      </p:to>
                                    </p:set>
                                    <p:animEffect filter="image" prLst="opacity: 0.15">
                                      <p:cBhvr rctx="IE">
                                        <p:cTn id="27" dur="indefinite"/>
                                        <p:tgtEl>
                                          <p:spTgt spid="6"/>
                                        </p:tgtEl>
                                      </p:cBhvr>
                                    </p:animEffect>
                                  </p:childTnLst>
                                </p:cTn>
                              </p:par>
                              <p:par>
                                <p:cTn id="28" presetID="9" presetClass="emph" presetSubtype="0" grpId="1" nodeType="withEffect">
                                  <p:stCondLst>
                                    <p:cond delay="0"/>
                                  </p:stCondLst>
                                  <p:endCondLst>
                                    <p:cond evt="onNext" delay="0">
                                      <p:tgtEl>
                                        <p:sldTgt/>
                                      </p:tgtEl>
                                    </p:cond>
                                  </p:endCondLst>
                                  <p:childTnLst>
                                    <p:set>
                                      <p:cBhvr>
                                        <p:cTn id="29" dur="indefinite"/>
                                        <p:tgtEl>
                                          <p:spTgt spid="10"/>
                                        </p:tgtEl>
                                        <p:attrNameLst>
                                          <p:attrName>style.opacity</p:attrName>
                                        </p:attrNameLst>
                                      </p:cBhvr>
                                      <p:to>
                                        <p:strVal val="0.15"/>
                                      </p:to>
                                    </p:set>
                                    <p:animEffect filter="image" prLst="opacity: 0.15">
                                      <p:cBhvr rctx="IE">
                                        <p:cTn id="30" dur="indefinite"/>
                                        <p:tgtEl>
                                          <p:spTgt spid="10"/>
                                        </p:tgtEl>
                                      </p:cBhvr>
                                    </p:animEffect>
                                  </p:childTnLst>
                                </p:cTn>
                              </p:par>
                              <p:par>
                                <p:cTn id="31" presetID="9" presetClass="emph" presetSubtype="0" grpId="1" nodeType="withEffect">
                                  <p:stCondLst>
                                    <p:cond delay="0"/>
                                  </p:stCondLst>
                                  <p:endCondLst>
                                    <p:cond evt="onNext" delay="0">
                                      <p:tgtEl>
                                        <p:sldTgt/>
                                      </p:tgtEl>
                                    </p:cond>
                                  </p:endCondLst>
                                  <p:childTnLst>
                                    <p:set>
                                      <p:cBhvr>
                                        <p:cTn id="32" dur="indefinite"/>
                                        <p:tgtEl>
                                          <p:spTgt spid="11"/>
                                        </p:tgtEl>
                                        <p:attrNameLst>
                                          <p:attrName>style.opacity</p:attrName>
                                        </p:attrNameLst>
                                      </p:cBhvr>
                                      <p:to>
                                        <p:strVal val="0.15"/>
                                      </p:to>
                                    </p:set>
                                    <p:animEffect filter="image" prLst="opacity: 0.15">
                                      <p:cBhvr rctx="IE">
                                        <p:cTn id="33" dur="indefinite"/>
                                        <p:tgtEl>
                                          <p:spTgt spid="11"/>
                                        </p:tgtEl>
                                      </p:cBhvr>
                                    </p:animEffect>
                                  </p:childTnLst>
                                </p:cTn>
                              </p:par>
                              <p:par>
                                <p:cTn id="34" presetID="9" presetClass="emph" presetSubtype="0" grpId="0" nodeType="withEffect">
                                  <p:stCondLst>
                                    <p:cond delay="0"/>
                                  </p:stCondLst>
                                  <p:endCondLst>
                                    <p:cond evt="onNext" delay="0">
                                      <p:tgtEl>
                                        <p:sldTgt/>
                                      </p:tgtEl>
                                    </p:cond>
                                  </p:endCondLst>
                                  <p:childTnLst>
                                    <p:set>
                                      <p:cBhvr>
                                        <p:cTn id="35" dur="indefinite"/>
                                        <p:tgtEl>
                                          <p:spTgt spid="2"/>
                                        </p:tgtEl>
                                        <p:attrNameLst>
                                          <p:attrName>style.opacity</p:attrName>
                                        </p:attrNameLst>
                                      </p:cBhvr>
                                      <p:to>
                                        <p:strVal val="0"/>
                                      </p:to>
                                    </p:set>
                                    <p:animEffect filter="image" prLst="opacity: 0">
                                      <p:cBhvr rctx="IE">
                                        <p:cTn id="36" dur="indefinite"/>
                                        <p:tgtEl>
                                          <p:spTgt spid="2"/>
                                        </p:tgtEl>
                                      </p:cBhvr>
                                    </p:animEffect>
                                  </p:childTnLst>
                                </p:cTn>
                              </p:par>
                              <p:par>
                                <p:cTn id="37" presetID="9" presetClass="emph" presetSubtype="0" grpId="0" nodeType="withEffect">
                                  <p:stCondLst>
                                    <p:cond delay="0"/>
                                  </p:stCondLst>
                                  <p:childTnLst>
                                    <p:set>
                                      <p:cBhvr rctx="PPT">
                                        <p:cTn id="38" dur="indefinite"/>
                                        <p:tgtEl>
                                          <p:spTgt spid="7"/>
                                        </p:tgtEl>
                                        <p:attrNameLst>
                                          <p:attrName>style.opacity</p:attrName>
                                        </p:attrNameLst>
                                      </p:cBhvr>
                                      <p:to>
                                        <p:strVal val="0"/>
                                      </p:to>
                                    </p:set>
                                    <p:animEffect filter="image" prLst="opacity: 0">
                                      <p:cBhvr rctx="IE">
                                        <p:cTn id="39" dur="indefinite"/>
                                        <p:tgtEl>
                                          <p:spTgt spid="7"/>
                                        </p:tgtEl>
                                      </p:cBhvr>
                                    </p:animEffect>
                                  </p:childTnLst>
                                </p:cTn>
                              </p:par>
                              <p:par>
                                <p:cTn id="40" presetID="9" presetClass="emph" presetSubtype="0" grpId="0" nodeType="withEffect">
                                  <p:stCondLst>
                                    <p:cond delay="0"/>
                                  </p:stCondLst>
                                  <p:childTnLst>
                                    <p:set>
                                      <p:cBhvr rctx="PPT">
                                        <p:cTn id="41" dur="indefinite"/>
                                        <p:tgtEl>
                                          <p:spTgt spid="4"/>
                                        </p:tgtEl>
                                        <p:attrNameLst>
                                          <p:attrName>style.opacity</p:attrName>
                                        </p:attrNameLst>
                                      </p:cBhvr>
                                      <p:to>
                                        <p:strVal val="0"/>
                                      </p:to>
                                    </p:set>
                                    <p:animEffect filter="image" prLst="opacity: 0">
                                      <p:cBhvr rctx="IE">
                                        <p:cTn id="42" dur="indefinite"/>
                                        <p:tgtEl>
                                          <p:spTgt spid="4"/>
                                        </p:tgtEl>
                                      </p:cBhvr>
                                    </p:animEffect>
                                  </p:childTnLst>
                                </p:cTn>
                              </p:par>
                              <p:par>
                                <p:cTn id="43" presetID="9" presetClass="emph" presetSubtype="0" grpId="1" nodeType="withEffect">
                                  <p:stCondLst>
                                    <p:cond delay="0"/>
                                  </p:stCondLst>
                                  <p:endCondLst>
                                    <p:cond evt="onNext" delay="0">
                                      <p:tgtEl>
                                        <p:sldTgt/>
                                      </p:tgtEl>
                                    </p:cond>
                                  </p:endCondLst>
                                  <p:childTnLst>
                                    <p:set>
                                      <p:cBhvr>
                                        <p:cTn id="44" dur="indefinite"/>
                                        <p:tgtEl>
                                          <p:spTgt spid="8"/>
                                        </p:tgtEl>
                                        <p:attrNameLst>
                                          <p:attrName>style.opacity</p:attrName>
                                        </p:attrNameLst>
                                      </p:cBhvr>
                                      <p:to>
                                        <p:strVal val="0"/>
                                      </p:to>
                                    </p:set>
                                    <p:animEffect filter="image" prLst="opacity: 0">
                                      <p:cBhvr rctx="IE">
                                        <p:cTn id="45" dur="indefinite"/>
                                        <p:tgtEl>
                                          <p:spTgt spid="8"/>
                                        </p:tgtEl>
                                      </p:cBhvr>
                                    </p:animEffect>
                                  </p:childTnLst>
                                </p:cTn>
                              </p:par>
                              <p:par>
                                <p:cTn id="46" presetID="9" presetClass="emph" presetSubtype="0" grpId="1" nodeType="withEffect">
                                  <p:stCondLst>
                                    <p:cond delay="0"/>
                                  </p:stCondLst>
                                  <p:endCondLst>
                                    <p:cond evt="onNext" delay="0">
                                      <p:tgtEl>
                                        <p:sldTgt/>
                                      </p:tgtEl>
                                    </p:cond>
                                  </p:endCondLst>
                                  <p:childTnLst>
                                    <p:set>
                                      <p:cBhvr>
                                        <p:cTn id="47" dur="indefinite"/>
                                        <p:tgtEl>
                                          <p:spTgt spid="9"/>
                                        </p:tgtEl>
                                        <p:attrNameLst>
                                          <p:attrName>style.opacity</p:attrName>
                                        </p:attrNameLst>
                                      </p:cBhvr>
                                      <p:to>
                                        <p:strVal val="0"/>
                                      </p:to>
                                    </p:set>
                                    <p:animEffect filter="image" prLst="opacity: 0">
                                      <p:cBhvr rctx="IE">
                                        <p:cTn id="48" dur="indefinite"/>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mph" presetSubtype="0" grpId="1" nodeType="clickEffect">
                                  <p:stCondLst>
                                    <p:cond delay="0"/>
                                  </p:stCondLst>
                                  <p:endCondLst>
                                    <p:cond evt="onNext" delay="0">
                                      <p:tgtEl>
                                        <p:sldTgt/>
                                      </p:tgtEl>
                                    </p:cond>
                                  </p:endCondLst>
                                  <p:childTnLst>
                                    <p:set>
                                      <p:cBhvr>
                                        <p:cTn id="52" dur="indefinite"/>
                                        <p:tgtEl>
                                          <p:spTgt spid="6"/>
                                        </p:tgtEl>
                                        <p:attrNameLst>
                                          <p:attrName>style.opacity</p:attrName>
                                        </p:attrNameLst>
                                      </p:cBhvr>
                                      <p:to>
                                        <p:strVal val="0.15"/>
                                      </p:to>
                                    </p:set>
                                    <p:animEffect filter="image" prLst="opacity: 0.15">
                                      <p:cBhvr rctx="IE">
                                        <p:cTn id="53" dur="indefinite"/>
                                        <p:tgtEl>
                                          <p:spTgt spid="6"/>
                                        </p:tgtEl>
                                      </p:cBhvr>
                                    </p:animEffect>
                                  </p:childTnLst>
                                </p:cTn>
                              </p:par>
                              <p:par>
                                <p:cTn id="54" presetID="9" presetClass="emph" presetSubtype="0" grpId="1" nodeType="withEffect">
                                  <p:stCondLst>
                                    <p:cond delay="0"/>
                                  </p:stCondLst>
                                  <p:endCondLst>
                                    <p:cond evt="onNext" delay="0">
                                      <p:tgtEl>
                                        <p:sldTgt/>
                                      </p:tgtEl>
                                    </p:cond>
                                  </p:endCondLst>
                                  <p:childTnLst>
                                    <p:set>
                                      <p:cBhvr>
                                        <p:cTn id="55" dur="indefinite"/>
                                        <p:tgtEl>
                                          <p:spTgt spid="5"/>
                                        </p:tgtEl>
                                        <p:attrNameLst>
                                          <p:attrName>style.opacity</p:attrName>
                                        </p:attrNameLst>
                                      </p:cBhvr>
                                      <p:to>
                                        <p:strVal val="0.15"/>
                                      </p:to>
                                    </p:set>
                                    <p:animEffect filter="image" prLst="opacity: 0.15">
                                      <p:cBhvr rctx="IE">
                                        <p:cTn id="56" dur="indefinite"/>
                                        <p:tgtEl>
                                          <p:spTgt spid="5"/>
                                        </p:tgtEl>
                                      </p:cBhvr>
                                    </p:animEffect>
                                  </p:childTnLst>
                                </p:cTn>
                              </p:par>
                              <p:par>
                                <p:cTn id="57" presetID="9" presetClass="emph" presetSubtype="0" grpId="2" nodeType="withEffect">
                                  <p:stCondLst>
                                    <p:cond delay="0"/>
                                  </p:stCondLst>
                                  <p:endCondLst>
                                    <p:cond evt="onNext" delay="0">
                                      <p:tgtEl>
                                        <p:sldTgt/>
                                      </p:tgtEl>
                                    </p:cond>
                                  </p:endCondLst>
                                  <p:childTnLst>
                                    <p:set>
                                      <p:cBhvr>
                                        <p:cTn id="58" dur="indefinite"/>
                                        <p:tgtEl>
                                          <p:spTgt spid="11"/>
                                        </p:tgtEl>
                                        <p:attrNameLst>
                                          <p:attrName>style.opacity</p:attrName>
                                        </p:attrNameLst>
                                      </p:cBhvr>
                                      <p:to>
                                        <p:strVal val="0.15"/>
                                      </p:to>
                                    </p:set>
                                    <p:animEffect filter="image" prLst="opacity: 0.15">
                                      <p:cBhvr rctx="IE">
                                        <p:cTn id="59" dur="indefinite"/>
                                        <p:tgtEl>
                                          <p:spTgt spid="11"/>
                                        </p:tgtEl>
                                      </p:cBhvr>
                                    </p:animEffect>
                                  </p:childTnLst>
                                </p:cTn>
                              </p:par>
                              <p:par>
                                <p:cTn id="60" presetID="9" presetClass="emph" presetSubtype="0" grpId="1" nodeType="withEffect">
                                  <p:stCondLst>
                                    <p:cond delay="0"/>
                                  </p:stCondLst>
                                  <p:endCondLst>
                                    <p:cond evt="onNext" delay="0">
                                      <p:tgtEl>
                                        <p:sldTgt/>
                                      </p:tgtEl>
                                    </p:cond>
                                  </p:endCondLst>
                                  <p:childTnLst>
                                    <p:set>
                                      <p:cBhvr>
                                        <p:cTn id="61" dur="indefinite"/>
                                        <p:tgtEl>
                                          <p:spTgt spid="2"/>
                                        </p:tgtEl>
                                        <p:attrNameLst>
                                          <p:attrName>style.opacity</p:attrName>
                                        </p:attrNameLst>
                                      </p:cBhvr>
                                      <p:to>
                                        <p:strVal val="0"/>
                                      </p:to>
                                    </p:set>
                                    <p:animEffect filter="image" prLst="opacity: 0">
                                      <p:cBhvr rctx="IE">
                                        <p:cTn id="62" dur="indefinite"/>
                                        <p:tgtEl>
                                          <p:spTgt spid="2"/>
                                        </p:tgtEl>
                                      </p:cBhvr>
                                    </p:animEffect>
                                  </p:childTnLst>
                                </p:cTn>
                              </p:par>
                              <p:par>
                                <p:cTn id="63" presetID="9" presetClass="emph" presetSubtype="0" grpId="1" nodeType="withEffect">
                                  <p:stCondLst>
                                    <p:cond delay="0"/>
                                  </p:stCondLst>
                                  <p:childTnLst>
                                    <p:set>
                                      <p:cBhvr rctx="PPT">
                                        <p:cTn id="64" dur="indefinite"/>
                                        <p:tgtEl>
                                          <p:spTgt spid="7"/>
                                        </p:tgtEl>
                                        <p:attrNameLst>
                                          <p:attrName>style.opacity</p:attrName>
                                        </p:attrNameLst>
                                      </p:cBhvr>
                                      <p:to>
                                        <p:strVal val="0"/>
                                      </p:to>
                                    </p:set>
                                    <p:animEffect filter="image" prLst="opacity: 0">
                                      <p:cBhvr rctx="IE">
                                        <p:cTn id="65" dur="indefinite"/>
                                        <p:tgtEl>
                                          <p:spTgt spid="7"/>
                                        </p:tgtEl>
                                      </p:cBhvr>
                                    </p:animEffect>
                                  </p:childTnLst>
                                </p:cTn>
                              </p:par>
                              <p:par>
                                <p:cTn id="66" presetID="9" presetClass="emph" presetSubtype="0" grpId="1" nodeType="withEffect">
                                  <p:stCondLst>
                                    <p:cond delay="0"/>
                                  </p:stCondLst>
                                  <p:childTnLst>
                                    <p:set>
                                      <p:cBhvr rctx="PPT">
                                        <p:cTn id="67" dur="indefinite"/>
                                        <p:tgtEl>
                                          <p:spTgt spid="4"/>
                                        </p:tgtEl>
                                        <p:attrNameLst>
                                          <p:attrName>style.opacity</p:attrName>
                                        </p:attrNameLst>
                                      </p:cBhvr>
                                      <p:to>
                                        <p:strVal val="0"/>
                                      </p:to>
                                    </p:set>
                                    <p:animEffect filter="image" prLst="opacity: 0">
                                      <p:cBhvr rctx="IE">
                                        <p:cTn id="68" dur="indefinite"/>
                                        <p:tgtEl>
                                          <p:spTgt spid="4"/>
                                        </p:tgtEl>
                                      </p:cBhvr>
                                    </p:animEffect>
                                  </p:childTnLst>
                                </p:cTn>
                              </p:par>
                              <p:par>
                                <p:cTn id="69" presetID="9" presetClass="emph" presetSubtype="0" grpId="1" nodeType="withEffect">
                                  <p:stCondLst>
                                    <p:cond delay="0"/>
                                  </p:stCondLst>
                                  <p:endCondLst>
                                    <p:cond evt="onNext" delay="0">
                                      <p:tgtEl>
                                        <p:sldTgt/>
                                      </p:tgtEl>
                                    </p:cond>
                                  </p:endCondLst>
                                  <p:childTnLst>
                                    <p:set>
                                      <p:cBhvr>
                                        <p:cTn id="70" dur="indefinite"/>
                                        <p:tgtEl>
                                          <p:spTgt spid="3"/>
                                        </p:tgtEl>
                                        <p:attrNameLst>
                                          <p:attrName>style.opacity</p:attrName>
                                        </p:attrNameLst>
                                      </p:cBhvr>
                                      <p:to>
                                        <p:strVal val="0"/>
                                      </p:to>
                                    </p:set>
                                    <p:animEffect filter="image" prLst="opacity: 0">
                                      <p:cBhvr rctx="IE">
                                        <p:cTn id="71" dur="indefinite"/>
                                        <p:tgtEl>
                                          <p:spTgt spid="3"/>
                                        </p:tgtEl>
                                      </p:cBhvr>
                                    </p:animEffect>
                                  </p:childTnLst>
                                </p:cTn>
                              </p:par>
                              <p:par>
                                <p:cTn id="72" presetID="9" presetClass="emph" presetSubtype="0" grpId="2" nodeType="withEffect">
                                  <p:stCondLst>
                                    <p:cond delay="0"/>
                                  </p:stCondLst>
                                  <p:endCondLst>
                                    <p:cond evt="onNext" delay="0">
                                      <p:tgtEl>
                                        <p:sldTgt/>
                                      </p:tgtEl>
                                    </p:cond>
                                  </p:endCondLst>
                                  <p:childTnLst>
                                    <p:set>
                                      <p:cBhvr>
                                        <p:cTn id="73" dur="indefinite"/>
                                        <p:tgtEl>
                                          <p:spTgt spid="9"/>
                                        </p:tgtEl>
                                        <p:attrNameLst>
                                          <p:attrName>style.opacity</p:attrName>
                                        </p:attrNameLst>
                                      </p:cBhvr>
                                      <p:to>
                                        <p:strVal val="0"/>
                                      </p:to>
                                    </p:set>
                                    <p:animEffect filter="image" prLst="opacity: 0">
                                      <p:cBhvr rctx="IE">
                                        <p:cTn id="74" dur="indefinite"/>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mph" presetSubtype="0" grpId="2" nodeType="clickEffect">
                                  <p:stCondLst>
                                    <p:cond delay="0"/>
                                  </p:stCondLst>
                                  <p:endCondLst>
                                    <p:cond evt="onNext" delay="0">
                                      <p:tgtEl>
                                        <p:sldTgt/>
                                      </p:tgtEl>
                                    </p:cond>
                                  </p:endCondLst>
                                  <p:childTnLst>
                                    <p:set>
                                      <p:cBhvr>
                                        <p:cTn id="78" dur="indefinite"/>
                                        <p:tgtEl>
                                          <p:spTgt spid="10"/>
                                        </p:tgtEl>
                                        <p:attrNameLst>
                                          <p:attrName>style.opacity</p:attrName>
                                        </p:attrNameLst>
                                      </p:cBhvr>
                                      <p:to>
                                        <p:strVal val="0.15"/>
                                      </p:to>
                                    </p:set>
                                    <p:animEffect filter="image" prLst="opacity: 0.15">
                                      <p:cBhvr rctx="IE">
                                        <p:cTn id="79" dur="indefinite"/>
                                        <p:tgtEl>
                                          <p:spTgt spid="10"/>
                                        </p:tgtEl>
                                      </p:cBhvr>
                                    </p:animEffect>
                                  </p:childTnLst>
                                </p:cTn>
                              </p:par>
                              <p:par>
                                <p:cTn id="80" presetID="9" presetClass="emph" presetSubtype="0" grpId="2" nodeType="withEffect">
                                  <p:stCondLst>
                                    <p:cond delay="0"/>
                                  </p:stCondLst>
                                  <p:endCondLst>
                                    <p:cond evt="onNext" delay="0">
                                      <p:tgtEl>
                                        <p:sldTgt/>
                                      </p:tgtEl>
                                    </p:cond>
                                  </p:endCondLst>
                                  <p:childTnLst>
                                    <p:set>
                                      <p:cBhvr>
                                        <p:cTn id="81" dur="indefinite"/>
                                        <p:tgtEl>
                                          <p:spTgt spid="5"/>
                                        </p:tgtEl>
                                        <p:attrNameLst>
                                          <p:attrName>style.opacity</p:attrName>
                                        </p:attrNameLst>
                                      </p:cBhvr>
                                      <p:to>
                                        <p:strVal val="0.15"/>
                                      </p:to>
                                    </p:set>
                                    <p:animEffect filter="image" prLst="opacity: 0.15">
                                      <p:cBhvr rctx="IE">
                                        <p:cTn id="82" dur="indefinite"/>
                                        <p:tgtEl>
                                          <p:spTgt spid="5"/>
                                        </p:tgtEl>
                                      </p:cBhvr>
                                    </p:animEffect>
                                  </p:childTnLst>
                                </p:cTn>
                              </p:par>
                              <p:par>
                                <p:cTn id="83" presetID="9" presetClass="emph" presetSubtype="0" grpId="2" nodeType="withEffect">
                                  <p:stCondLst>
                                    <p:cond delay="0"/>
                                  </p:stCondLst>
                                  <p:endCondLst>
                                    <p:cond evt="onNext" delay="0">
                                      <p:tgtEl>
                                        <p:sldTgt/>
                                      </p:tgtEl>
                                    </p:cond>
                                  </p:endCondLst>
                                  <p:childTnLst>
                                    <p:set>
                                      <p:cBhvr>
                                        <p:cTn id="84" dur="indefinite"/>
                                        <p:tgtEl>
                                          <p:spTgt spid="6"/>
                                        </p:tgtEl>
                                        <p:attrNameLst>
                                          <p:attrName>style.opacity</p:attrName>
                                        </p:attrNameLst>
                                      </p:cBhvr>
                                      <p:to>
                                        <p:strVal val="0.15"/>
                                      </p:to>
                                    </p:set>
                                    <p:animEffect filter="image" prLst="opacity: 0.15">
                                      <p:cBhvr rctx="IE">
                                        <p:cTn id="85" dur="indefinite"/>
                                        <p:tgtEl>
                                          <p:spTgt spid="6"/>
                                        </p:tgtEl>
                                      </p:cBhvr>
                                    </p:animEffect>
                                  </p:childTnLst>
                                </p:cTn>
                              </p:par>
                              <p:par>
                                <p:cTn id="86" presetID="9" presetClass="emph" presetSubtype="0" grpId="2" nodeType="withEffect">
                                  <p:stCondLst>
                                    <p:cond delay="0"/>
                                  </p:stCondLst>
                                  <p:endCondLst>
                                    <p:cond evt="onNext" delay="0">
                                      <p:tgtEl>
                                        <p:sldTgt/>
                                      </p:tgtEl>
                                    </p:cond>
                                  </p:endCondLst>
                                  <p:childTnLst>
                                    <p:set>
                                      <p:cBhvr>
                                        <p:cTn id="87" dur="indefinite"/>
                                        <p:tgtEl>
                                          <p:spTgt spid="8"/>
                                        </p:tgtEl>
                                        <p:attrNameLst>
                                          <p:attrName>style.opacity</p:attrName>
                                        </p:attrNameLst>
                                      </p:cBhvr>
                                      <p:to>
                                        <p:strVal val="0"/>
                                      </p:to>
                                    </p:set>
                                    <p:animEffect filter="image" prLst="opacity: 0">
                                      <p:cBhvr rctx="IE">
                                        <p:cTn id="88" dur="indefinite"/>
                                        <p:tgtEl>
                                          <p:spTgt spid="8"/>
                                        </p:tgtEl>
                                      </p:cBhvr>
                                    </p:animEffect>
                                  </p:childTnLst>
                                </p:cTn>
                              </p:par>
                              <p:par>
                                <p:cTn id="89" presetID="9" presetClass="emph" presetSubtype="0" grpId="2" nodeType="withEffect">
                                  <p:stCondLst>
                                    <p:cond delay="0"/>
                                  </p:stCondLst>
                                  <p:endCondLst>
                                    <p:cond evt="onNext" delay="0">
                                      <p:tgtEl>
                                        <p:sldTgt/>
                                      </p:tgtEl>
                                    </p:cond>
                                  </p:endCondLst>
                                  <p:childTnLst>
                                    <p:set>
                                      <p:cBhvr>
                                        <p:cTn id="90" dur="indefinite"/>
                                        <p:tgtEl>
                                          <p:spTgt spid="3"/>
                                        </p:tgtEl>
                                        <p:attrNameLst>
                                          <p:attrName>style.opacity</p:attrName>
                                        </p:attrNameLst>
                                      </p:cBhvr>
                                      <p:to>
                                        <p:strVal val="0"/>
                                      </p:to>
                                    </p:set>
                                    <p:animEffect filter="image" prLst="opacity: 0">
                                      <p:cBhvr rctx="IE">
                                        <p:cTn id="91" dur="indefinite"/>
                                        <p:tgtEl>
                                          <p:spTgt spid="3"/>
                                        </p:tgtEl>
                                      </p:cBhvr>
                                    </p:animEffect>
                                  </p:childTnLst>
                                </p:cTn>
                              </p:par>
                              <p:par>
                                <p:cTn id="92" presetID="9" presetClass="emph" presetSubtype="0" grpId="2" nodeType="withEffect">
                                  <p:stCondLst>
                                    <p:cond delay="0"/>
                                  </p:stCondLst>
                                  <p:endCondLst>
                                    <p:cond evt="onNext" delay="0">
                                      <p:tgtEl>
                                        <p:sldTgt/>
                                      </p:tgtEl>
                                    </p:cond>
                                  </p:endCondLst>
                                  <p:childTnLst>
                                    <p:set>
                                      <p:cBhvr>
                                        <p:cTn id="93" dur="indefinite"/>
                                        <p:tgtEl>
                                          <p:spTgt spid="2"/>
                                        </p:tgtEl>
                                        <p:attrNameLst>
                                          <p:attrName>style.opacity</p:attrName>
                                        </p:attrNameLst>
                                      </p:cBhvr>
                                      <p:to>
                                        <p:strVal val="0"/>
                                      </p:to>
                                    </p:set>
                                    <p:animEffect filter="image" prLst="opacity: 0">
                                      <p:cBhvr rctx="IE">
                                        <p:cTn id="94" dur="indefinite"/>
                                        <p:tgtEl>
                                          <p:spTgt spid="2"/>
                                        </p:tgtEl>
                                      </p:cBhvr>
                                    </p:animEffect>
                                  </p:childTnLst>
                                </p:cTn>
                              </p:par>
                              <p:par>
                                <p:cTn id="95" presetID="9" presetClass="emph" presetSubtype="0" grpId="2" nodeType="withEffect">
                                  <p:stCondLst>
                                    <p:cond delay="0"/>
                                  </p:stCondLst>
                                  <p:childTnLst>
                                    <p:set>
                                      <p:cBhvr rctx="PPT">
                                        <p:cTn id="96" dur="indefinite"/>
                                        <p:tgtEl>
                                          <p:spTgt spid="7"/>
                                        </p:tgtEl>
                                        <p:attrNameLst>
                                          <p:attrName>style.opacity</p:attrName>
                                        </p:attrNameLst>
                                      </p:cBhvr>
                                      <p:to>
                                        <p:strVal val="0"/>
                                      </p:to>
                                    </p:set>
                                    <p:animEffect filter="image" prLst="opacity: 0">
                                      <p:cBhvr rctx="IE">
                                        <p:cTn id="97" dur="indefinite"/>
                                        <p:tgtEl>
                                          <p:spTgt spid="7"/>
                                        </p:tgtEl>
                                      </p:cBhvr>
                                    </p:animEffect>
                                  </p:childTnLst>
                                </p:cTn>
                              </p:par>
                              <p:par>
                                <p:cTn id="98" presetID="9" presetClass="emph" presetSubtype="0" grpId="2" nodeType="withEffect">
                                  <p:stCondLst>
                                    <p:cond delay="0"/>
                                  </p:stCondLst>
                                  <p:childTnLst>
                                    <p:set>
                                      <p:cBhvr rctx="PPT">
                                        <p:cTn id="99" dur="indefinite"/>
                                        <p:tgtEl>
                                          <p:spTgt spid="4"/>
                                        </p:tgtEl>
                                        <p:attrNameLst>
                                          <p:attrName>style.opacity</p:attrName>
                                        </p:attrNameLst>
                                      </p:cBhvr>
                                      <p:to>
                                        <p:strVal val="0"/>
                                      </p:to>
                                    </p:set>
                                    <p:animEffect filter="image" prLst="opacity: 0">
                                      <p:cBhvr rctx="IE">
                                        <p:cTn id="10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2" grpId="0" animBg="1"/>
      <p:bldP spid="2" grpId="1" animBg="1"/>
      <p:bldP spid="2" grpId="2" animBg="1"/>
      <p:bldP spid="3" grpId="0" animBg="1"/>
      <p:bldP spid="3" grpId="1" animBg="1"/>
      <p:bldP spid="3" grpId="2" animBg="1"/>
      <p:bldP spid="8" grpId="0" animBg="1"/>
      <p:bldP spid="8" grpId="1" animBg="1"/>
      <p:bldP spid="8" grpId="2" animBg="1"/>
      <p:bldP spid="9" grpId="0" animBg="1"/>
      <p:bldP spid="9" grpId="1" animBg="1"/>
      <p:bldP spid="9" grpId="2" animBg="1"/>
      <p:bldP spid="5" grpId="0"/>
      <p:bldP spid="5" grpId="1"/>
      <p:bldP spid="5" grpId="2"/>
      <p:bldP spid="10" grpId="0"/>
      <p:bldP spid="10" grpId="1"/>
      <p:bldP spid="10" grpId="2"/>
      <p:bldP spid="11" grpId="0"/>
      <p:bldP spid="11" grpId="1"/>
      <p:bldP spid="11" grpId="2"/>
      <p:bldP spid="4" grpId="0"/>
      <p:bldP spid="4" grpId="1"/>
      <p:bldP spid="4" grpId="2"/>
      <p:bldP spid="7" grpId="0" animBg="1"/>
      <p:bldP spid="7" grpId="1" animBg="1"/>
      <p:bldP spid="7"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8288"/>
            <a:ext cx="12192000" cy="1325563"/>
          </a:xfrm>
          <a:solidFill>
            <a:srgbClr val="FF0000"/>
          </a:solidFill>
        </p:spPr>
        <p:txBody>
          <a:bodyPr>
            <a:noAutofit/>
          </a:bodyPr>
          <a:lstStyle/>
          <a:p>
            <a:r>
              <a:rPr lang="ja-JP" altLang="en-US" sz="6000" dirty="0">
                <a:solidFill>
                  <a:schemeClr val="bg1"/>
                </a:solidFill>
                <a:effectLst>
                  <a:outerShdw blurRad="38100" dist="38100" dir="2700000" algn="tl">
                    <a:srgbClr val="000000">
                      <a:alpha val="43137"/>
                    </a:srgbClr>
                  </a:outerShdw>
                </a:effectLst>
              </a:rPr>
              <a:t>②</a:t>
            </a:r>
            <a:r>
              <a:rPr lang="ko-KR" altLang="en-US" sz="6000" dirty="0">
                <a:solidFill>
                  <a:schemeClr val="bg1"/>
                </a:solidFill>
                <a:effectLst>
                  <a:outerShdw blurRad="38100" dist="38100" dir="2700000" algn="tl">
                    <a:srgbClr val="000000">
                      <a:alpha val="43137"/>
                    </a:srgbClr>
                  </a:outerShdw>
                </a:effectLst>
              </a:rPr>
              <a:t> </a:t>
            </a:r>
            <a:r>
              <a:rPr kumimoji="1" lang="ja-JP" altLang="en-US" sz="6000" dirty="0">
                <a:solidFill>
                  <a:schemeClr val="bg1"/>
                </a:solidFill>
                <a:effectLst>
                  <a:outerShdw blurRad="38100" dist="38100" dir="2700000" algn="tl">
                    <a:srgbClr val="000000">
                      <a:alpha val="43137"/>
                    </a:srgbClr>
                  </a:outerShdw>
                </a:effectLst>
              </a:rPr>
              <a:t>授業の課題を提出する</a:t>
            </a:r>
          </a:p>
        </p:txBody>
      </p:sp>
      <p:sp>
        <p:nvSpPr>
          <p:cNvPr id="8" name="コンテンツ プレースホルダー 2"/>
          <p:cNvSpPr>
            <a:spLocks noGrp="1"/>
          </p:cNvSpPr>
          <p:nvPr>
            <p:ph idx="1"/>
          </p:nvPr>
        </p:nvSpPr>
        <p:spPr>
          <a:xfrm>
            <a:off x="836885" y="1898222"/>
            <a:ext cx="11127827" cy="775685"/>
          </a:xfrm>
        </p:spPr>
        <p:txBody>
          <a:bodyPr>
            <a:noAutofit/>
          </a:bodyPr>
          <a:lstStyle/>
          <a:p>
            <a:r>
              <a:rPr lang="en-US" altLang="ja-JP" sz="3200" dirty="0"/>
              <a:t> </a:t>
            </a:r>
            <a:r>
              <a:rPr lang="en-US" altLang="ja-JP" sz="3200" dirty="0" err="1"/>
              <a:t>manaba</a:t>
            </a:r>
            <a:r>
              <a:rPr lang="ja-JP" altLang="en-US" sz="3200" dirty="0" err="1"/>
              <a:t>での</a:t>
            </a:r>
            <a:r>
              <a:rPr lang="ja-JP" altLang="en-US" sz="3200" dirty="0"/>
              <a:t>課題の提出方法は、以下の</a:t>
            </a:r>
            <a:r>
              <a:rPr lang="en-US" altLang="ja-JP" sz="3200" dirty="0"/>
              <a:t>2</a:t>
            </a:r>
            <a:r>
              <a:rPr lang="ja-JP" altLang="en-US" sz="3200" dirty="0"/>
              <a:t>種類があります</a:t>
            </a:r>
            <a:endParaRPr lang="en-US" altLang="ja-JP" sz="3200" dirty="0"/>
          </a:p>
          <a:p>
            <a:pPr marL="0" indent="0">
              <a:buNone/>
            </a:pPr>
            <a:r>
              <a:rPr lang="ja-JP" altLang="en-US" sz="3200" dirty="0"/>
              <a:t>　（どの提出方法になるかは授業の担当教員が決めます）。</a:t>
            </a:r>
            <a:endParaRPr lang="en-US" altLang="ja-JP" sz="3200" dirty="0"/>
          </a:p>
        </p:txBody>
      </p:sp>
      <p:sp>
        <p:nvSpPr>
          <p:cNvPr id="10" name="TextBox 9"/>
          <p:cNvSpPr txBox="1"/>
          <p:nvPr/>
        </p:nvSpPr>
        <p:spPr>
          <a:xfrm>
            <a:off x="232230" y="3169791"/>
            <a:ext cx="5829916" cy="332398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1200"/>
              </a:spcBef>
              <a:spcAft>
                <a:spcPts val="1200"/>
              </a:spcAft>
            </a:pPr>
            <a:r>
              <a:rPr lang="ja-JP" altLang="en-US" sz="4000" b="1" dirty="0">
                <a:solidFill>
                  <a:srgbClr val="FF0000"/>
                </a:solidFill>
              </a:rPr>
              <a:t>オンライン入力レポート</a:t>
            </a:r>
            <a:endParaRPr lang="en-US" sz="4000" b="1" dirty="0">
              <a:solidFill>
                <a:srgbClr val="FF0000"/>
              </a:solidFill>
            </a:endParaRPr>
          </a:p>
          <a:p>
            <a:pPr algn="just">
              <a:spcBef>
                <a:spcPts val="1200"/>
              </a:spcBef>
              <a:spcAft>
                <a:spcPts val="1200"/>
              </a:spcAft>
            </a:pPr>
            <a:r>
              <a:rPr lang="en-US" altLang="ja-JP" sz="4000" dirty="0"/>
              <a:t>WEB</a:t>
            </a:r>
            <a:r>
              <a:rPr lang="ja-JP" altLang="en-US" sz="4000" dirty="0"/>
              <a:t>上でテキストを直接入力して、レポートを提出します。</a:t>
            </a:r>
            <a:endParaRPr lang="en-US" altLang="ja-JP" sz="4000" dirty="0"/>
          </a:p>
          <a:p>
            <a:pPr algn="just">
              <a:spcBef>
                <a:spcPts val="1200"/>
              </a:spcBef>
              <a:spcAft>
                <a:spcPts val="1200"/>
              </a:spcAft>
            </a:pPr>
            <a:endParaRPr lang="en-US" altLang="ja-JP" sz="500" dirty="0"/>
          </a:p>
        </p:txBody>
      </p:sp>
      <p:sp>
        <p:nvSpPr>
          <p:cNvPr id="11" name="TextBox 10"/>
          <p:cNvSpPr txBox="1"/>
          <p:nvPr/>
        </p:nvSpPr>
        <p:spPr>
          <a:xfrm>
            <a:off x="6299200" y="3169789"/>
            <a:ext cx="5660569" cy="332398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1200"/>
              </a:spcBef>
              <a:spcAft>
                <a:spcPts val="1200"/>
              </a:spcAft>
            </a:pPr>
            <a:r>
              <a:rPr lang="ja-JP" altLang="en-US" sz="4000" b="1" dirty="0">
                <a:solidFill>
                  <a:srgbClr val="FF0000"/>
                </a:solidFill>
              </a:rPr>
              <a:t>ファイル送信レポート</a:t>
            </a:r>
            <a:endParaRPr lang="en-US" sz="4000" b="1" dirty="0">
              <a:solidFill>
                <a:srgbClr val="FF0000"/>
              </a:solidFill>
            </a:endParaRPr>
          </a:p>
          <a:p>
            <a:r>
              <a:rPr lang="ja-JP" altLang="en-US" sz="4000" dirty="0"/>
              <a:t>ワードなどのファイルを添付して、レポートを提出します。</a:t>
            </a:r>
            <a:br>
              <a:rPr lang="en-US" altLang="ja-JP" sz="4000" dirty="0"/>
            </a:br>
            <a:r>
              <a:rPr lang="en-US" sz="4000" dirty="0"/>
              <a:t> </a:t>
            </a:r>
            <a:r>
              <a:rPr lang="ja-JP" altLang="en-US" sz="500" dirty="0"/>
              <a:t>　</a:t>
            </a:r>
            <a:endParaRPr lang="en-US" sz="4000" dirty="0"/>
          </a:p>
        </p:txBody>
      </p:sp>
      <p:pic>
        <p:nvPicPr>
          <p:cNvPr id="6" name="図 5"/>
          <p:cNvPicPr>
            <a:picLocks noChangeAspect="1"/>
          </p:cNvPicPr>
          <p:nvPr/>
        </p:nvPicPr>
        <p:blipFill>
          <a:blip r:embed="rId3"/>
          <a:stretch>
            <a:fillRect/>
          </a:stretch>
        </p:blipFill>
        <p:spPr>
          <a:xfrm>
            <a:off x="10447114" y="8288"/>
            <a:ext cx="1744886" cy="714726"/>
          </a:xfrm>
          <a:prstGeom prst="rect">
            <a:avLst/>
          </a:prstGeom>
          <a:solidFill>
            <a:schemeClr val="bg1"/>
          </a:solidFill>
          <a:effectLst>
            <a:glow>
              <a:schemeClr val="accent1">
                <a:alpha val="40000"/>
              </a:schemeClr>
            </a:glow>
          </a:effectLst>
        </p:spPr>
      </p:pic>
    </p:spTree>
    <p:extLst>
      <p:ext uri="{BB962C8B-B14F-4D97-AF65-F5344CB8AC3E}">
        <p14:creationId xmlns:p14="http://schemas.microsoft.com/office/powerpoint/2010/main" val="163384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478972" y="1427844"/>
            <a:ext cx="11490732" cy="1090910"/>
          </a:xfrm>
        </p:spPr>
        <p:txBody>
          <a:bodyPr>
            <a:noAutofit/>
          </a:bodyPr>
          <a:lstStyle/>
          <a:p>
            <a:r>
              <a:rPr lang="ja-JP" altLang="en-US" sz="3200" dirty="0"/>
              <a:t> </a:t>
            </a:r>
            <a:r>
              <a:rPr lang="en-US" altLang="ja-JP" sz="3200" dirty="0" err="1"/>
              <a:t>manaba</a:t>
            </a:r>
            <a:r>
              <a:rPr lang="ja-JP" altLang="en-US" sz="3200" dirty="0"/>
              <a:t>には、３種類のテスト形式があります</a:t>
            </a:r>
            <a:endParaRPr lang="en-US" altLang="ja-JP" sz="3200" dirty="0"/>
          </a:p>
          <a:p>
            <a:pPr marL="0" indent="0">
              <a:buNone/>
            </a:pPr>
            <a:r>
              <a:rPr lang="ja-JP" altLang="en-US" sz="3200" dirty="0"/>
              <a:t>（どの形式のテストになるかは授業の担当教員が決めます）</a:t>
            </a:r>
            <a:endParaRPr lang="en-US" altLang="ja-JP" sz="3200" dirty="0"/>
          </a:p>
          <a:p>
            <a:endParaRPr lang="en-US" altLang="ja-JP" sz="2000" dirty="0"/>
          </a:p>
        </p:txBody>
      </p:sp>
      <p:sp>
        <p:nvSpPr>
          <p:cNvPr id="9" name="TextBox 8"/>
          <p:cNvSpPr txBox="1"/>
          <p:nvPr/>
        </p:nvSpPr>
        <p:spPr>
          <a:xfrm>
            <a:off x="124210" y="2865064"/>
            <a:ext cx="3947886" cy="344709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1200"/>
              </a:spcBef>
              <a:spcAft>
                <a:spcPts val="1200"/>
              </a:spcAft>
            </a:pPr>
            <a:r>
              <a:rPr lang="ja-JP" altLang="en-US" sz="3600" b="1" dirty="0">
                <a:solidFill>
                  <a:srgbClr val="FF0000"/>
                </a:solidFill>
              </a:rPr>
              <a:t>自動採点小テスト</a:t>
            </a:r>
            <a:endParaRPr lang="en-US" sz="3600" b="1" dirty="0">
              <a:solidFill>
                <a:srgbClr val="FF0000"/>
              </a:solidFill>
            </a:endParaRPr>
          </a:p>
          <a:p>
            <a:pPr algn="just"/>
            <a:r>
              <a:rPr lang="ja-JP" altLang="en-US" sz="3600" dirty="0"/>
              <a:t>小テストの回答を入力し、提出すると自動的に採点が行われます。</a:t>
            </a:r>
            <a:endParaRPr lang="en-US" sz="2400" dirty="0"/>
          </a:p>
          <a:p>
            <a:pPr algn="just"/>
            <a:endParaRPr lang="en-US" sz="2800" dirty="0"/>
          </a:p>
        </p:txBody>
      </p:sp>
      <p:sp>
        <p:nvSpPr>
          <p:cNvPr id="10" name="TextBox 9"/>
          <p:cNvSpPr txBox="1"/>
          <p:nvPr/>
        </p:nvSpPr>
        <p:spPr>
          <a:xfrm>
            <a:off x="4266364" y="2865064"/>
            <a:ext cx="3977751" cy="344709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1200"/>
              </a:spcBef>
              <a:spcAft>
                <a:spcPts val="1200"/>
              </a:spcAft>
            </a:pPr>
            <a:r>
              <a:rPr lang="ja-JP" altLang="en-US" sz="3600" b="1" dirty="0">
                <a:solidFill>
                  <a:srgbClr val="FF0000"/>
                </a:solidFill>
              </a:rPr>
              <a:t>手動採点小テスト</a:t>
            </a:r>
            <a:endParaRPr lang="en-US" altLang="ja-JP" sz="3600" b="1" dirty="0">
              <a:solidFill>
                <a:srgbClr val="FF0000"/>
              </a:solidFill>
            </a:endParaRPr>
          </a:p>
          <a:p>
            <a:pPr algn="just"/>
            <a:r>
              <a:rPr lang="ja-JP" altLang="en-US" sz="3600" dirty="0"/>
              <a:t>小テストの回答を入力し、提出します。採点は先生が行います。</a:t>
            </a:r>
            <a:endParaRPr lang="en-US" sz="3600" dirty="0"/>
          </a:p>
          <a:p>
            <a:pPr algn="just"/>
            <a:endParaRPr lang="en-US" sz="2800" dirty="0"/>
          </a:p>
        </p:txBody>
      </p:sp>
      <p:sp>
        <p:nvSpPr>
          <p:cNvPr id="11" name="TextBox 10"/>
          <p:cNvSpPr txBox="1"/>
          <p:nvPr/>
        </p:nvSpPr>
        <p:spPr>
          <a:xfrm>
            <a:off x="8403771" y="2865064"/>
            <a:ext cx="3664019" cy="344709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1200"/>
              </a:spcBef>
              <a:spcAft>
                <a:spcPts val="1200"/>
              </a:spcAft>
            </a:pPr>
            <a:r>
              <a:rPr lang="ja-JP" altLang="en-US" sz="4000" b="1" dirty="0">
                <a:solidFill>
                  <a:srgbClr val="FF0000"/>
                </a:solidFill>
              </a:rPr>
              <a:t>ドリル</a:t>
            </a:r>
            <a:endParaRPr lang="en-US" altLang="ja-JP" sz="4000" b="1" dirty="0">
              <a:solidFill>
                <a:srgbClr val="FF0000"/>
              </a:solidFill>
            </a:endParaRPr>
          </a:p>
          <a:p>
            <a:pPr algn="just"/>
            <a:r>
              <a:rPr lang="ja-JP" altLang="en-US" sz="4000" dirty="0"/>
              <a:t>繰り返し回答できる小テストです。</a:t>
            </a:r>
            <a:endParaRPr lang="en-US" altLang="ja-JP" sz="4000" dirty="0"/>
          </a:p>
          <a:p>
            <a:pPr algn="just"/>
            <a:endParaRPr lang="en-US" sz="4800" dirty="0"/>
          </a:p>
        </p:txBody>
      </p:sp>
      <p:sp>
        <p:nvSpPr>
          <p:cNvPr id="12" name="タイトル 1"/>
          <p:cNvSpPr txBox="1">
            <a:spLocks/>
          </p:cNvSpPr>
          <p:nvPr/>
        </p:nvSpPr>
        <p:spPr>
          <a:xfrm>
            <a:off x="0" y="0"/>
            <a:ext cx="12192000" cy="1325563"/>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a:solidFill>
                  <a:schemeClr val="bg1"/>
                </a:solidFill>
                <a:effectLst>
                  <a:outerShdw blurRad="38100" dist="38100" dir="2700000" algn="tl">
                    <a:srgbClr val="000000">
                      <a:alpha val="43137"/>
                    </a:srgbClr>
                  </a:outerShdw>
                </a:effectLst>
              </a:rPr>
              <a:t>③</a:t>
            </a:r>
            <a:r>
              <a:rPr lang="ko-KR" altLang="en-US" sz="6000" dirty="0">
                <a:solidFill>
                  <a:schemeClr val="bg1"/>
                </a:solidFill>
                <a:effectLst>
                  <a:outerShdw blurRad="38100" dist="38100" dir="2700000" algn="tl">
                    <a:srgbClr val="000000">
                      <a:alpha val="43137"/>
                    </a:srgbClr>
                  </a:outerShdw>
                </a:effectLst>
              </a:rPr>
              <a:t> </a:t>
            </a:r>
            <a:r>
              <a:rPr lang="ja-JP" altLang="en-US" sz="6000" dirty="0">
                <a:solidFill>
                  <a:schemeClr val="bg1"/>
                </a:solidFill>
                <a:effectLst>
                  <a:outerShdw blurRad="38100" dist="38100" dir="2700000" algn="tl">
                    <a:srgbClr val="000000">
                      <a:alpha val="43137"/>
                    </a:srgbClr>
                  </a:outerShdw>
                </a:effectLst>
              </a:rPr>
              <a:t>テストを受ける</a:t>
            </a:r>
            <a:endParaRPr lang="ja-JP" altLang="en-US" sz="5400" dirty="0">
              <a:solidFill>
                <a:schemeClr val="bg1"/>
              </a:solidFill>
              <a:effectLst>
                <a:outerShdw blurRad="38100" dist="38100" dir="2700000" algn="tl">
                  <a:srgbClr val="000000">
                    <a:alpha val="43137"/>
                  </a:srgbClr>
                </a:outerShdw>
              </a:effectLst>
            </a:endParaRPr>
          </a:p>
        </p:txBody>
      </p:sp>
      <p:pic>
        <p:nvPicPr>
          <p:cNvPr id="7" name="図 6"/>
          <p:cNvPicPr>
            <a:picLocks noChangeAspect="1"/>
          </p:cNvPicPr>
          <p:nvPr/>
        </p:nvPicPr>
        <p:blipFill>
          <a:blip r:embed="rId3"/>
          <a:stretch>
            <a:fillRect/>
          </a:stretch>
        </p:blipFill>
        <p:spPr>
          <a:xfrm>
            <a:off x="10447114" y="0"/>
            <a:ext cx="1744886" cy="714726"/>
          </a:xfrm>
          <a:prstGeom prst="rect">
            <a:avLst/>
          </a:prstGeom>
          <a:solidFill>
            <a:schemeClr val="bg1"/>
          </a:solidFill>
          <a:effectLst>
            <a:glow>
              <a:schemeClr val="accent1">
                <a:alpha val="40000"/>
              </a:schemeClr>
            </a:glow>
          </a:effectLst>
        </p:spPr>
      </p:pic>
    </p:spTree>
    <p:extLst>
      <p:ext uri="{BB962C8B-B14F-4D97-AF65-F5344CB8AC3E}">
        <p14:creationId xmlns:p14="http://schemas.microsoft.com/office/powerpoint/2010/main" val="40931286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1790</Words>
  <Application>Microsoft Office PowerPoint</Application>
  <PresentationFormat>ワイド画面</PresentationFormat>
  <Paragraphs>136</Paragraphs>
  <Slides>13</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맑은 고딕</vt:lpstr>
      <vt:lpstr>ＭＳ Ｐゴシック 本文</vt:lpstr>
      <vt:lpstr>游ゴシック</vt:lpstr>
      <vt:lpstr>游ゴシック Light</vt:lpstr>
      <vt:lpstr>Arial</vt:lpstr>
      <vt:lpstr>Office テーマ</vt:lpstr>
      <vt:lpstr>～APUの学修支援システム～</vt:lpstr>
      <vt:lpstr>APUの学修支援システム</vt:lpstr>
      <vt:lpstr>　　はどんな時に使う？</vt:lpstr>
      <vt:lpstr>まずは、ログインしてみよう</vt:lpstr>
      <vt:lpstr>登録されているコースを確認しよう</vt:lpstr>
      <vt:lpstr>コースに入ってみよう</vt:lpstr>
      <vt:lpstr>① 授業での配布物を確認・ダウンロードする</vt:lpstr>
      <vt:lpstr>② 授業の課題を提出する</vt:lpstr>
      <vt:lpstr>PowerPoint プレゼンテーション</vt:lpstr>
      <vt:lpstr>④ グループワークを行う</vt:lpstr>
      <vt:lpstr>PowerPoint プレゼンテーション</vt:lpstr>
      <vt:lpstr>⑤ テスト・課題の成績を確認する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～APUの学修支援システム～</dc:title>
  <dc:creator>s-takeda@apujm.apu.ac.jp</dc:creator>
  <cp:lastModifiedBy>1989se@apujm.apu.ac.jp</cp:lastModifiedBy>
  <cp:revision>9</cp:revision>
  <dcterms:created xsi:type="dcterms:W3CDTF">2021-09-02T23:27:19Z</dcterms:created>
  <dcterms:modified xsi:type="dcterms:W3CDTF">2021-09-13T07:45:51Z</dcterms:modified>
</cp:coreProperties>
</file>