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718" autoAdjust="0"/>
  </p:normalViewPr>
  <p:slideViewPr>
    <p:cSldViewPr snapToGrid="0">
      <p:cViewPr varScale="1">
        <p:scale>
          <a:sx n="68" d="100"/>
          <a:sy n="68" d="100"/>
        </p:scale>
        <p:origin x="76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3315C-473F-4599-A392-7AF115565BAB}" type="datetimeFigureOut">
              <a:rPr kumimoji="1" lang="ja-JP" altLang="en-US" smtClean="0"/>
              <a:t>2022/10/20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68F162-D51E-4D1E-BF7C-946ABDE74EEF}" type="slidenum">
              <a:rPr kumimoji="1" lang="ja-JP" altLang="en-US" smtClean="0"/>
              <a:t>‹#›</a:t>
            </a:fld>
            <a:endParaRPr kumimoji="1" lang="ja-JP" altLang="en-US"/>
          </a:p>
        </p:txBody>
      </p:sp>
    </p:spTree>
    <p:extLst>
      <p:ext uri="{BB962C8B-B14F-4D97-AF65-F5344CB8AC3E}">
        <p14:creationId xmlns:p14="http://schemas.microsoft.com/office/powerpoint/2010/main" val="1477543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23157442"/>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256680259"/>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1091425231"/>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627114504"/>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4085282869"/>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1198469331"/>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3747170597"/>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3704183077"/>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233294556"/>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3608527179"/>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2E1408-477C-4FEA-85A6-B001C8F06EFC}"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3481552884"/>
      </p:ext>
    </p:extLst>
  </p:cSld>
  <p:clrMapOvr>
    <a:masterClrMapping/>
  </p:clrMapOvr>
  <mc:AlternateContent xmlns:mc="http://schemas.openxmlformats.org/markup-compatibility/2006">
    <mc:Choice xmlns:p14="http://schemas.microsoft.com/office/powerpoint/2010/main" Requires="p14">
      <p:transition p14:dur="10" advTm="3000"/>
    </mc:Choice>
    <mc:Fallback>
      <p:transition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E1408-477C-4FEA-85A6-B001C8F06EFC}" type="datetimeFigureOut">
              <a:rPr kumimoji="1" lang="ja-JP" altLang="en-US" smtClean="0"/>
              <a:t>2022/10/20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FD784-88B3-480A-8BE2-566881C74DE9}" type="slidenum">
              <a:rPr kumimoji="1" lang="ja-JP" altLang="en-US" smtClean="0"/>
              <a:t>‹#›</a:t>
            </a:fld>
            <a:endParaRPr kumimoji="1" lang="ja-JP" altLang="en-US"/>
          </a:p>
        </p:txBody>
      </p:sp>
    </p:spTree>
    <p:extLst>
      <p:ext uri="{BB962C8B-B14F-4D97-AF65-F5344CB8AC3E}">
        <p14:creationId xmlns:p14="http://schemas.microsoft.com/office/powerpoint/2010/main" val="366232748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mc:Choice xmlns:p14="http://schemas.microsoft.com/office/powerpoint/2010/main" Requires="p14">
      <p:transition p14:dur="10" advTm="3000"/>
    </mc:Choice>
    <mc:Fallback>
      <p:transition advTm="3000"/>
    </mc:Fallback>
  </mc:AlternateConten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863B871-62DC-4CBE-B8A3-B03708C5EC5F}"/>
              </a:ext>
            </a:extLst>
          </p:cNvPr>
          <p:cNvSpPr/>
          <p:nvPr/>
        </p:nvSpPr>
        <p:spPr>
          <a:xfrm>
            <a:off x="0" y="2201270"/>
            <a:ext cx="9144000" cy="222139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108000">
              <a:spcBef>
                <a:spcPct val="0"/>
              </a:spcBef>
            </a:pP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 各種奨学金における受給権利を剥奪します。</a:t>
            </a:r>
            <a:endParaRPr lang="en-US" altLang="ja-JP" sz="3200" dirty="0">
              <a:solidFill>
                <a:schemeClr val="bg1"/>
              </a:solidFill>
              <a:latin typeface="HGS創英角ｺﾞｼｯｸUB" panose="020B0900000000000000" pitchFamily="50" charset="-128"/>
              <a:ea typeface="HGS創英角ｺﾞｼｯｸUB" panose="020B0900000000000000" pitchFamily="50" charset="-128"/>
            </a:endParaRPr>
          </a:p>
          <a:p>
            <a:pPr lvl="1">
              <a:spcBef>
                <a:spcPct val="0"/>
              </a:spcBef>
              <a:spcAft>
                <a:spcPts val="1200"/>
              </a:spcAft>
            </a:pPr>
            <a:r>
              <a:rPr lang="en-US" altLang="ja-JP" sz="2800"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sz="2600" dirty="0">
                <a:solidFill>
                  <a:schemeClr val="bg1"/>
                </a:solidFill>
                <a:latin typeface="HGP創英角ｺﾞｼｯｸUB" panose="020B0900000000000000" pitchFamily="50" charset="-128"/>
                <a:ea typeface="HGP創英角ｺﾞｼｯｸUB" panose="020B0900000000000000" pitchFamily="50" charset="-128"/>
              </a:rPr>
              <a:t>Revocation of student scholarships.</a:t>
            </a:r>
            <a:endParaRPr lang="ja-JP" altLang="en-US" sz="2600" dirty="0">
              <a:solidFill>
                <a:schemeClr val="bg1"/>
              </a:solidFill>
              <a:latin typeface="HGP創英角ｺﾞｼｯｸUB" panose="020B0900000000000000" pitchFamily="50" charset="-128"/>
              <a:ea typeface="HGP創英角ｺﾞｼｯｸUB" panose="020B0900000000000000" pitchFamily="50" charset="-128"/>
            </a:endParaRPr>
          </a:p>
          <a:p>
            <a:pPr marL="108000">
              <a:spcBef>
                <a:spcPct val="0"/>
              </a:spcBef>
            </a:pPr>
            <a:r>
              <a:rPr lang="ja-JP" altLang="en-US" sz="3200" dirty="0">
                <a:solidFill>
                  <a:schemeClr val="bg1"/>
                </a:solidFill>
                <a:latin typeface="HGS創英角ｺﾞｼｯｸUB" panose="020B0900000000000000" pitchFamily="50" charset="-128"/>
                <a:ea typeface="HGS創英角ｺﾞｼｯｸUB" panose="020B0900000000000000" pitchFamily="50" charset="-128"/>
              </a:rPr>
              <a:t>● 停学、退学処分を含めた措置をとります。</a:t>
            </a:r>
            <a:endParaRPr lang="en-US" altLang="ja-JP" sz="3200" dirty="0">
              <a:solidFill>
                <a:schemeClr val="bg1"/>
              </a:solidFill>
              <a:latin typeface="HGS創英角ｺﾞｼｯｸUB" panose="020B0900000000000000" pitchFamily="50" charset="-128"/>
              <a:ea typeface="HGS創英角ｺﾞｼｯｸUB" panose="020B0900000000000000" pitchFamily="50" charset="-128"/>
            </a:endParaRPr>
          </a:p>
          <a:p>
            <a:pPr lvl="1">
              <a:spcBef>
                <a:spcPct val="0"/>
              </a:spcBef>
            </a:pP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sz="2600" dirty="0">
                <a:solidFill>
                  <a:schemeClr val="bg1"/>
                </a:solidFill>
                <a:latin typeface="HGP創英角ｺﾞｼｯｸUB" panose="020B0900000000000000" pitchFamily="50" charset="-128"/>
                <a:ea typeface="HGP創英角ｺﾞｼｯｸUB" panose="020B0900000000000000" pitchFamily="50" charset="-128"/>
              </a:rPr>
              <a:t>Disciplinary measures such as suspension or</a:t>
            </a:r>
            <a:r>
              <a:rPr lang="ja-JP" altLang="en-US" sz="2600"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sz="2600" dirty="0">
                <a:solidFill>
                  <a:schemeClr val="bg1"/>
                </a:solidFill>
                <a:latin typeface="HGP創英角ｺﾞｼｯｸUB" panose="020B0900000000000000" pitchFamily="50" charset="-128"/>
                <a:ea typeface="HGP創英角ｺﾞｼｯｸUB" panose="020B0900000000000000" pitchFamily="50" charset="-128"/>
              </a:rPr>
              <a:t>expulsion.</a:t>
            </a:r>
          </a:p>
        </p:txBody>
      </p:sp>
      <p:sp>
        <p:nvSpPr>
          <p:cNvPr id="4" name="正方形/長方形 3">
            <a:extLst>
              <a:ext uri="{FF2B5EF4-FFF2-40B4-BE49-F238E27FC236}">
                <a16:creationId xmlns:a16="http://schemas.microsoft.com/office/drawing/2014/main" id="{3E0D3707-AF9A-47CD-9070-D965527608E0}"/>
              </a:ext>
            </a:extLst>
          </p:cNvPr>
          <p:cNvSpPr/>
          <p:nvPr/>
        </p:nvSpPr>
        <p:spPr>
          <a:xfrm>
            <a:off x="0" y="1"/>
            <a:ext cx="9144000" cy="95693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z="5400" b="1" dirty="0">
                <a:solidFill>
                  <a:schemeClr val="bg1"/>
                </a:solidFill>
                <a:latin typeface="Times New Roman" panose="02020603050405020304" pitchFamily="18" charset="0"/>
                <a:ea typeface="HGP創英角ｺﾞｼｯｸUB" panose="020B0900000000000000" pitchFamily="50" charset="-128"/>
                <a:cs typeface="Times New Roman" panose="02020603050405020304" pitchFamily="18" charset="0"/>
              </a:rPr>
              <a:t>WARNING</a:t>
            </a:r>
            <a:endParaRPr kumimoji="1" lang="ja-JP" altLang="en-US" sz="5400" dirty="0">
              <a:latin typeface="Times New Roman" panose="02020603050405020304" pitchFamily="18" charset="0"/>
              <a:ea typeface="HGP創英角ｺﾞｼｯｸUB" panose="020B0900000000000000"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DBACFD9B-1F86-483A-9B13-B178B61BDB31}"/>
              </a:ext>
            </a:extLst>
          </p:cNvPr>
          <p:cNvSpPr txBox="1"/>
          <p:nvPr/>
        </p:nvSpPr>
        <p:spPr>
          <a:xfrm>
            <a:off x="0" y="956931"/>
            <a:ext cx="9144000" cy="769441"/>
          </a:xfrm>
          <a:prstGeom prst="rect">
            <a:avLst/>
          </a:prstGeom>
          <a:solidFill>
            <a:schemeClr val="bg1"/>
          </a:solidFill>
        </p:spPr>
        <p:txBody>
          <a:bodyPr wrap="square" rtlCol="0">
            <a:spAutoFit/>
          </a:bodyPr>
          <a:lstStyle/>
          <a:p>
            <a:pPr algn="ctr"/>
            <a:r>
              <a:rPr kumimoji="1" lang="ja-JP" altLang="en-US" sz="4400" dirty="0">
                <a:solidFill>
                  <a:srgbClr val="002060"/>
                </a:solidFill>
                <a:latin typeface="HGP創英角ｺﾞｼｯｸUB" panose="020B0900000000000000" pitchFamily="50" charset="-128"/>
                <a:ea typeface="HGP創英角ｺﾞｼｯｸUB" panose="020B0900000000000000" pitchFamily="50" charset="-128"/>
              </a:rPr>
              <a:t>不正行為</a:t>
            </a:r>
            <a:r>
              <a:rPr kumimoji="1" lang="ja-JP" altLang="en-US" sz="3600" dirty="0">
                <a:solidFill>
                  <a:srgbClr val="002060"/>
                </a:solidFill>
                <a:latin typeface="HGP創英角ｺﾞｼｯｸUB" panose="020B0900000000000000" pitchFamily="50" charset="-128"/>
                <a:ea typeface="HGP創英角ｺﾞｼｯｸUB" panose="020B0900000000000000" pitchFamily="50" charset="-128"/>
              </a:rPr>
              <a:t>は</a:t>
            </a:r>
            <a:r>
              <a:rPr kumimoji="1" lang="ja-JP" altLang="en-US" sz="4400" dirty="0">
                <a:solidFill>
                  <a:srgbClr val="002060"/>
                </a:solidFill>
                <a:latin typeface="HGP創英角ｺﾞｼｯｸUB" panose="020B0900000000000000" pitchFamily="50" charset="-128"/>
                <a:ea typeface="HGP創英角ｺﾞｼｯｸUB" panose="020B0900000000000000" pitchFamily="50" charset="-128"/>
              </a:rPr>
              <a:t>厳重</a:t>
            </a:r>
            <a:r>
              <a:rPr kumimoji="1" lang="ja-JP" altLang="en-US" sz="3600" dirty="0">
                <a:solidFill>
                  <a:srgbClr val="002060"/>
                </a:solidFill>
                <a:latin typeface="HGP創英角ｺﾞｼｯｸUB" panose="020B0900000000000000" pitchFamily="50" charset="-128"/>
                <a:ea typeface="HGP創英角ｺﾞｼｯｸUB" panose="020B0900000000000000" pitchFamily="50" charset="-128"/>
              </a:rPr>
              <a:t>な</a:t>
            </a:r>
            <a:r>
              <a:rPr kumimoji="1" lang="ja-JP" altLang="en-US" sz="4400" dirty="0">
                <a:solidFill>
                  <a:srgbClr val="002060"/>
                </a:solidFill>
                <a:latin typeface="HGP創英角ｺﾞｼｯｸUB" panose="020B0900000000000000" pitchFamily="50" charset="-128"/>
                <a:ea typeface="HGP創英角ｺﾞｼｯｸUB" panose="020B0900000000000000" pitchFamily="50" charset="-128"/>
              </a:rPr>
              <a:t>処分</a:t>
            </a:r>
            <a:r>
              <a:rPr kumimoji="1" lang="ja-JP" altLang="en-US" sz="3600" dirty="0">
                <a:solidFill>
                  <a:srgbClr val="002060"/>
                </a:solidFill>
                <a:latin typeface="HGP創英角ｺﾞｼｯｸUB" panose="020B0900000000000000" pitchFamily="50" charset="-128"/>
                <a:ea typeface="HGP創英角ｺﾞｼｯｸUB" panose="020B0900000000000000" pitchFamily="50" charset="-128"/>
              </a:rPr>
              <a:t>の</a:t>
            </a:r>
            <a:r>
              <a:rPr kumimoji="1" lang="ja-JP" altLang="en-US" sz="4400" dirty="0">
                <a:solidFill>
                  <a:srgbClr val="002060"/>
                </a:solidFill>
                <a:latin typeface="HGP創英角ｺﾞｼｯｸUB" panose="020B0900000000000000" pitchFamily="50" charset="-128"/>
                <a:ea typeface="HGP創英角ｺﾞｼｯｸUB" panose="020B0900000000000000" pitchFamily="50" charset="-128"/>
              </a:rPr>
              <a:t>対象</a:t>
            </a:r>
            <a:r>
              <a:rPr kumimoji="1" lang="ja-JP" altLang="en-US" sz="3600" dirty="0">
                <a:solidFill>
                  <a:srgbClr val="002060"/>
                </a:solidFill>
                <a:latin typeface="HGP創英角ｺﾞｼｯｸUB" panose="020B0900000000000000" pitchFamily="50" charset="-128"/>
                <a:ea typeface="HGP創英角ｺﾞｼｯｸUB" panose="020B0900000000000000" pitchFamily="50" charset="-128"/>
              </a:rPr>
              <a:t>となります</a:t>
            </a:r>
          </a:p>
        </p:txBody>
      </p:sp>
      <p:sp>
        <p:nvSpPr>
          <p:cNvPr id="6" name="テキスト ボックス 5">
            <a:extLst>
              <a:ext uri="{FF2B5EF4-FFF2-40B4-BE49-F238E27FC236}">
                <a16:creationId xmlns:a16="http://schemas.microsoft.com/office/drawing/2014/main" id="{E03E1891-DE27-4F23-BCA8-B326A7FB5587}"/>
              </a:ext>
            </a:extLst>
          </p:cNvPr>
          <p:cNvSpPr txBox="1"/>
          <p:nvPr/>
        </p:nvSpPr>
        <p:spPr>
          <a:xfrm>
            <a:off x="0" y="1652250"/>
            <a:ext cx="9144000" cy="492443"/>
          </a:xfrm>
          <a:prstGeom prst="rect">
            <a:avLst/>
          </a:prstGeom>
          <a:solidFill>
            <a:schemeClr val="bg1"/>
          </a:solidFill>
        </p:spPr>
        <p:txBody>
          <a:bodyPr wrap="square" rtlCol="0">
            <a:spAutoFit/>
          </a:bodyPr>
          <a:lstStyle/>
          <a:p>
            <a:pPr algn="ctr"/>
            <a:r>
              <a:rPr kumimoji="1" lang="en-US" altLang="ja-JP" sz="2600" dirty="0">
                <a:solidFill>
                  <a:srgbClr val="002060"/>
                </a:solidFill>
                <a:latin typeface="HGP創英角ｺﾞｼｯｸUB" panose="020B0900000000000000" pitchFamily="50" charset="-128"/>
                <a:ea typeface="HGP創英角ｺﾞｼｯｸUB" panose="020B0900000000000000" pitchFamily="50" charset="-128"/>
              </a:rPr>
              <a:t>STUDENTS CAUGHT CHEATING WILL BE</a:t>
            </a:r>
            <a:r>
              <a:rPr kumimoji="1" lang="ja-JP" altLang="en-US" sz="2600" dirty="0">
                <a:solidFill>
                  <a:srgbClr val="002060"/>
                </a:solidFill>
                <a:latin typeface="HGP創英角ｺﾞｼｯｸUB" panose="020B0900000000000000" pitchFamily="50" charset="-128"/>
                <a:ea typeface="HGP創英角ｺﾞｼｯｸUB" panose="020B0900000000000000" pitchFamily="50" charset="-128"/>
              </a:rPr>
              <a:t> </a:t>
            </a:r>
            <a:r>
              <a:rPr kumimoji="1" lang="en-US" altLang="ja-JP" sz="2600" dirty="0">
                <a:solidFill>
                  <a:srgbClr val="002060"/>
                </a:solidFill>
                <a:latin typeface="HGP創英角ｺﾞｼｯｸUB" panose="020B0900000000000000" pitchFamily="50" charset="-128"/>
                <a:ea typeface="HGP創英角ｺﾞｼｯｸUB" panose="020B0900000000000000" pitchFamily="50" charset="-128"/>
              </a:rPr>
              <a:t>SEVERELY PUNISHED</a:t>
            </a:r>
          </a:p>
        </p:txBody>
      </p:sp>
      <p:sp>
        <p:nvSpPr>
          <p:cNvPr id="8" name="テキスト ボックス 7">
            <a:extLst>
              <a:ext uri="{FF2B5EF4-FFF2-40B4-BE49-F238E27FC236}">
                <a16:creationId xmlns:a16="http://schemas.microsoft.com/office/drawing/2014/main" id="{91781AA1-A52E-4D7E-9EB4-7EC27DBC6799}"/>
              </a:ext>
            </a:extLst>
          </p:cNvPr>
          <p:cNvSpPr txBox="1"/>
          <p:nvPr/>
        </p:nvSpPr>
        <p:spPr>
          <a:xfrm>
            <a:off x="284921" y="4479237"/>
            <a:ext cx="8574157" cy="2092881"/>
          </a:xfrm>
          <a:prstGeom prst="rect">
            <a:avLst/>
          </a:prstGeom>
          <a:noFill/>
          <a:ln w="38100">
            <a:solidFill>
              <a:schemeClr val="bg1"/>
            </a:solidFill>
          </a:ln>
        </p:spPr>
        <p:txBody>
          <a:bodyPr wrap="square" rtlCol="0" anchor="ctr">
            <a:spAutoFit/>
          </a:bodyPr>
          <a:lstStyle/>
          <a:p>
            <a:pPr algn="ctr"/>
            <a:r>
              <a:rPr kumimoji="1" lang="ja-JP" altLang="en-US" sz="2500" dirty="0">
                <a:solidFill>
                  <a:schemeClr val="bg1"/>
                </a:solidFill>
                <a:latin typeface="HGP創英角ｺﾞｼｯｸUB" panose="020B0900000000000000" pitchFamily="50" charset="-128"/>
                <a:ea typeface="HGP創英角ｺﾞｼｯｸUB" panose="020B0900000000000000" pitchFamily="50" charset="-128"/>
              </a:rPr>
              <a:t>私語などの厳正な試験執行を妨げる行為に対し、答案用紙に</a:t>
            </a:r>
            <a:endParaRPr kumimoji="1" lang="en-US" altLang="ja-JP" sz="25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2500" dirty="0">
                <a:solidFill>
                  <a:schemeClr val="bg1"/>
                </a:solidFill>
                <a:latin typeface="HGP創英角ｺﾞｼｯｸUB" panose="020B0900000000000000" pitchFamily="50" charset="-128"/>
                <a:ea typeface="HGP創英角ｺﾞｼｯｸUB" panose="020B0900000000000000" pitchFamily="50" charset="-128"/>
              </a:rPr>
              <a:t>警告スタンプを押します。２回目は不正行為とみなします。</a:t>
            </a:r>
            <a:endParaRPr kumimoji="1" lang="en-US" altLang="ja-JP" sz="2500" dirty="0">
              <a:solidFill>
                <a:schemeClr val="bg1"/>
              </a:solidFill>
              <a:latin typeface="HGP創英角ｺﾞｼｯｸUB" panose="020B0900000000000000" pitchFamily="50" charset="-128"/>
              <a:ea typeface="HGP創英角ｺﾞｼｯｸUB" panose="020B0900000000000000" pitchFamily="50" charset="-128"/>
            </a:endParaRPr>
          </a:p>
          <a:p>
            <a:pPr algn="ctr">
              <a:spcBef>
                <a:spcPts val="600"/>
              </a:spcBef>
            </a:pPr>
            <a:r>
              <a:rPr kumimoji="1" lang="en-US" altLang="ja-JP" sz="2500" dirty="0">
                <a:solidFill>
                  <a:schemeClr val="bg1"/>
                </a:solidFill>
                <a:latin typeface="HGP創英角ｺﾞｼｯｸUB" panose="020B0900000000000000" pitchFamily="50" charset="-128"/>
                <a:ea typeface="HGP創英角ｺﾞｼｯｸUB" panose="020B0900000000000000" pitchFamily="50" charset="-128"/>
              </a:rPr>
              <a:t>Students found  obstructing the examination such as talking during the examination will receive a warning stamp the first time. The second time will be considered cheating.</a:t>
            </a:r>
          </a:p>
        </p:txBody>
      </p:sp>
    </p:spTree>
    <p:extLst>
      <p:ext uri="{BB962C8B-B14F-4D97-AF65-F5344CB8AC3E}">
        <p14:creationId xmlns:p14="http://schemas.microsoft.com/office/powerpoint/2010/main" val="511970519"/>
      </p:ext>
    </p:extLst>
  </p:cSld>
  <p:clrMapOvr>
    <a:masterClrMapping/>
  </p:clrMapOvr>
  <mc:AlternateContent xmlns:mc="http://schemas.openxmlformats.org/markup-compatibility/2006">
    <mc:Choice xmlns:p14="http://schemas.microsoft.com/office/powerpoint/2010/main" Requires="p14">
      <p:transition p14:dur="10" advTm="50000"/>
    </mc:Choice>
    <mc:Fallback>
      <p:transition advTm="5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53A5421-5C18-41C1-8D33-ACAC734CCDFE}"/>
              </a:ext>
            </a:extLst>
          </p:cNvPr>
          <p:cNvSpPr/>
          <p:nvPr/>
        </p:nvSpPr>
        <p:spPr>
          <a:xfrm>
            <a:off x="199189" y="3095963"/>
            <a:ext cx="8626762" cy="3722686"/>
          </a:xfrm>
          <a:prstGeom prst="rect">
            <a:avLst/>
          </a:prstGeom>
          <a:noFill/>
        </p:spPr>
        <p:txBody>
          <a:bodyPr wrap="square">
            <a:spAutoFit/>
          </a:bodyPr>
          <a:lstStyle/>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本人以外による受験</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カンニングペーパーなどの所持</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答案用紙の交換</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答案の見せ合い</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机上などへの書きこみ</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答案や出席表への虚偽記入</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答案用紙の持帰りまたは破棄</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私語・のぞき見・わき見</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持込許可物件以外の使用　</a:t>
            </a:r>
            <a:r>
              <a:rPr lang="en-US" altLang="ja-JP" sz="1200" b="1" dirty="0">
                <a:solidFill>
                  <a:schemeClr val="bg1"/>
                </a:solidFill>
                <a:latin typeface="BIZ UDPゴシック" panose="020B0400000000000000" pitchFamily="50" charset="-128"/>
                <a:ea typeface="BIZ UDPゴシック" panose="020B0400000000000000" pitchFamily="50" charset="-128"/>
              </a:rPr>
              <a:t>※</a:t>
            </a:r>
            <a:r>
              <a:rPr lang="ja-JP" altLang="ja-JP" sz="1200" b="1" dirty="0">
                <a:solidFill>
                  <a:schemeClr val="bg1"/>
                </a:solidFill>
                <a:latin typeface="BIZ UDPゴシック" panose="020B0400000000000000" pitchFamily="50" charset="-128"/>
                <a:ea typeface="BIZ UDPゴシック" panose="020B0400000000000000" pitchFamily="50" charset="-128"/>
              </a:rPr>
              <a:t>「持込自由」</a:t>
            </a:r>
            <a:r>
              <a:rPr lang="ja-JP" altLang="en-US" sz="1200" b="1" dirty="0">
                <a:solidFill>
                  <a:schemeClr val="bg1"/>
                </a:solidFill>
                <a:latin typeface="BIZ UDPゴシック" panose="020B0400000000000000" pitchFamily="50" charset="-128"/>
                <a:ea typeface="BIZ UDPゴシック" panose="020B0400000000000000" pitchFamily="50" charset="-128"/>
              </a:rPr>
              <a:t>の場合も</a:t>
            </a:r>
            <a:r>
              <a:rPr lang="ja-JP" altLang="ja-JP" sz="1200" b="1" dirty="0">
                <a:solidFill>
                  <a:schemeClr val="bg1"/>
                </a:solidFill>
                <a:latin typeface="BIZ UDPゴシック" panose="020B0400000000000000" pitchFamily="50" charset="-128"/>
                <a:ea typeface="BIZ UDPゴシック" panose="020B0400000000000000" pitchFamily="50" charset="-128"/>
              </a:rPr>
              <a:t>情報通信機器の持込不可</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指定された試験教室以外からの試験問題へのアクセス</a:t>
            </a: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パソコン、携帯電話、スマートフォン、その他情報通信機器を用いて試験において許可された以外のウェブサイトやファイル等にアクセスする行為</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marL="342900" lvl="0" indent="-342900" algn="just">
              <a:lnSpc>
                <a:spcPts val="2200"/>
              </a:lnSpc>
              <a:spcAft>
                <a:spcPts val="0"/>
              </a:spcAft>
              <a:buFont typeface="Wingdings" panose="05000000000000000000" pitchFamily="2" charset="2"/>
              <a:buChar char="l"/>
            </a:pPr>
            <a:r>
              <a:rPr lang="ja-JP" altLang="en-US" b="1" dirty="0">
                <a:solidFill>
                  <a:schemeClr val="bg1"/>
                </a:solidFill>
                <a:latin typeface="BIZ UDPゴシック" panose="020B0400000000000000" pitchFamily="50" charset="-128"/>
                <a:ea typeface="BIZ UDPゴシック" panose="020B0400000000000000" pitchFamily="50" charset="-128"/>
              </a:rPr>
              <a:t>その他、受験態度不良など厳正な試験実施を妨げる行為</a:t>
            </a:r>
            <a:endParaRPr lang="en-US" altLang="ja-JP" b="1" dirty="0">
              <a:solidFill>
                <a:schemeClr val="bg1"/>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A9BF4C1E-FE4C-4DAF-9E60-1BA7F3024597}"/>
              </a:ext>
            </a:extLst>
          </p:cNvPr>
          <p:cNvSpPr txBox="1"/>
          <p:nvPr/>
        </p:nvSpPr>
        <p:spPr>
          <a:xfrm>
            <a:off x="1" y="-4381"/>
            <a:ext cx="9143999" cy="417807"/>
          </a:xfrm>
          <a:prstGeom prst="rect">
            <a:avLst/>
          </a:prstGeom>
          <a:noFill/>
          <a:ln w="38100">
            <a:noFill/>
          </a:ln>
        </p:spPr>
        <p:txBody>
          <a:bodyPr wrap="square" rtlCol="0" anchor="ctr">
            <a:spAutoFit/>
          </a:bodyPr>
          <a:lstStyle/>
          <a:p>
            <a:pPr>
              <a:lnSpc>
                <a:spcPct val="125000"/>
              </a:lnSpc>
              <a:spcBef>
                <a:spcPct val="0"/>
              </a:spcBef>
            </a:pPr>
            <a:r>
              <a:rPr lang="ja-JP" altLang="en-US" sz="2000" b="1" dirty="0">
                <a:solidFill>
                  <a:schemeClr val="bg1"/>
                </a:solidFill>
                <a:latin typeface="BIZ UDゴシック" panose="020B0400000000000000" pitchFamily="49" charset="-128"/>
                <a:ea typeface="BIZ UDゴシック" panose="020B0400000000000000" pitchFamily="49" charset="-128"/>
              </a:rPr>
              <a:t>■ 机</a:t>
            </a:r>
            <a:r>
              <a:rPr lang="ja-JP" altLang="en-US" sz="1600" b="1" dirty="0">
                <a:solidFill>
                  <a:schemeClr val="bg1"/>
                </a:solidFill>
                <a:latin typeface="BIZ UDゴシック" panose="020B0400000000000000" pitchFamily="49" charset="-128"/>
                <a:ea typeface="BIZ UDゴシック" panose="020B0400000000000000" pitchFamily="49" charset="-128"/>
              </a:rPr>
              <a:t>の</a:t>
            </a:r>
            <a:r>
              <a:rPr lang="ja-JP" altLang="en-US" sz="2000" b="1" dirty="0">
                <a:solidFill>
                  <a:schemeClr val="bg1"/>
                </a:solidFill>
                <a:latin typeface="BIZ UDゴシック" panose="020B0400000000000000" pitchFamily="49" charset="-128"/>
                <a:ea typeface="BIZ UDゴシック" panose="020B0400000000000000" pitchFamily="49" charset="-128"/>
              </a:rPr>
              <a:t>上</a:t>
            </a:r>
            <a:r>
              <a:rPr lang="ja-JP" altLang="en-US" sz="1600" b="1" dirty="0">
                <a:solidFill>
                  <a:schemeClr val="bg1"/>
                </a:solidFill>
                <a:latin typeface="BIZ UDゴシック" panose="020B0400000000000000" pitchFamily="49" charset="-128"/>
                <a:ea typeface="BIZ UDゴシック" panose="020B0400000000000000" pitchFamily="49" charset="-128"/>
              </a:rPr>
              <a:t>に</a:t>
            </a:r>
            <a:r>
              <a:rPr lang="ja-JP" altLang="en-US" sz="2000" b="1" dirty="0">
                <a:solidFill>
                  <a:schemeClr val="bg1"/>
                </a:solidFill>
                <a:latin typeface="BIZ UDゴシック" panose="020B0400000000000000" pitchFamily="49" charset="-128"/>
                <a:ea typeface="BIZ UDゴシック" panose="020B0400000000000000" pitchFamily="49" charset="-128"/>
              </a:rPr>
              <a:t>置</a:t>
            </a:r>
            <a:r>
              <a:rPr lang="ja-JP" altLang="en-US" sz="1600" b="1" dirty="0">
                <a:solidFill>
                  <a:schemeClr val="bg1"/>
                </a:solidFill>
                <a:latin typeface="BIZ UDゴシック" panose="020B0400000000000000" pitchFamily="49" charset="-128"/>
                <a:ea typeface="BIZ UDゴシック" panose="020B0400000000000000" pitchFamily="49" charset="-128"/>
              </a:rPr>
              <a:t>く</a:t>
            </a:r>
            <a:r>
              <a:rPr lang="ja-JP" altLang="en-US" sz="2000" b="1" dirty="0">
                <a:solidFill>
                  <a:schemeClr val="bg1"/>
                </a:solidFill>
                <a:latin typeface="BIZ UDゴシック" panose="020B0400000000000000" pitchFamily="49" charset="-128"/>
                <a:ea typeface="BIZ UDゴシック" panose="020B0400000000000000" pitchFamily="49" charset="-128"/>
              </a:rPr>
              <a:t>物</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3A548317-7047-480C-BB97-C976D1F7B31D}"/>
              </a:ext>
            </a:extLst>
          </p:cNvPr>
          <p:cNvSpPr txBox="1"/>
          <p:nvPr/>
        </p:nvSpPr>
        <p:spPr>
          <a:xfrm>
            <a:off x="53004" y="1132308"/>
            <a:ext cx="9037985" cy="369332"/>
          </a:xfrm>
          <a:prstGeom prst="rect">
            <a:avLst/>
          </a:prstGeom>
          <a:noFill/>
          <a:ln w="38100">
            <a:noFill/>
          </a:ln>
        </p:spPr>
        <p:txBody>
          <a:bodyPr wrap="square" rtlCol="0" anchor="ctr">
            <a:spAutoFit/>
          </a:bodyPr>
          <a:lstStyle/>
          <a:p>
            <a:pPr marL="180000" algn="ctr">
              <a:spcBef>
                <a:spcPct val="0"/>
              </a:spcBef>
            </a:pPr>
            <a:r>
              <a:rPr lang="ja-JP" altLang="en-US" b="1" dirty="0">
                <a:solidFill>
                  <a:schemeClr val="bg1"/>
                </a:solidFill>
                <a:latin typeface="BIZ UDPゴシック" panose="020B0400000000000000" pitchFamily="50" charset="-128"/>
                <a:ea typeface="BIZ UDPゴシック" panose="020B0400000000000000" pitchFamily="50" charset="-128"/>
              </a:rPr>
              <a:t>その他の物は全てカバンの中に入れイスの下に置いて下さい。</a:t>
            </a:r>
            <a:r>
              <a:rPr lang="ja-JP" altLang="en-US" b="1" dirty="0">
                <a:solidFill>
                  <a:schemeClr val="bg1"/>
                </a:solidFill>
                <a:latin typeface="BIZ UDゴシック" panose="020B0400000000000000" pitchFamily="49" charset="-128"/>
                <a:ea typeface="BIZ UDゴシック" panose="020B0400000000000000" pitchFamily="49" charset="-128"/>
              </a:rPr>
              <a:t>　　</a:t>
            </a:r>
            <a:r>
              <a:rPr lang="ja-JP" altLang="en-US" b="1" dirty="0">
                <a:solidFill>
                  <a:schemeClr val="bg1"/>
                </a:solidFill>
                <a:latin typeface="BIZ UDPゴシック" panose="020B0400000000000000" pitchFamily="50" charset="-128"/>
                <a:ea typeface="BIZ UDPゴシック" panose="020B0400000000000000" pitchFamily="50" charset="-128"/>
              </a:rPr>
              <a:t>　　　　</a:t>
            </a:r>
            <a:endParaRPr lang="en-US" altLang="ja-JP" b="1" dirty="0">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168A0B11-9483-4328-92AD-40345C9055D4}"/>
              </a:ext>
            </a:extLst>
          </p:cNvPr>
          <p:cNvSpPr txBox="1"/>
          <p:nvPr/>
        </p:nvSpPr>
        <p:spPr>
          <a:xfrm>
            <a:off x="-4" y="2242068"/>
            <a:ext cx="9144000" cy="769441"/>
          </a:xfrm>
          <a:prstGeom prst="rect">
            <a:avLst/>
          </a:prstGeom>
          <a:solidFill>
            <a:schemeClr val="bg1"/>
          </a:solidFill>
          <a:ln w="28575">
            <a:noFill/>
          </a:ln>
        </p:spPr>
        <p:txBody>
          <a:bodyPr wrap="square" rtlCol="0">
            <a:spAutoFit/>
          </a:bodyPr>
          <a:lstStyle/>
          <a:p>
            <a:pPr algn="ctr"/>
            <a:r>
              <a:rPr kumimoji="1" lang="ja-JP" altLang="en-US" sz="4400" dirty="0">
                <a:solidFill>
                  <a:srgbClr val="002060"/>
                </a:solidFill>
                <a:latin typeface="HGP創英角ｺﾞｼｯｸUB" panose="020B0900000000000000" pitchFamily="50" charset="-128"/>
                <a:ea typeface="HGP創英角ｺﾞｼｯｸUB" panose="020B0900000000000000" pitchFamily="50" charset="-128"/>
              </a:rPr>
              <a:t>次</a:t>
            </a:r>
            <a:r>
              <a:rPr kumimoji="1" lang="ja-JP" altLang="en-US" sz="3600" dirty="0">
                <a:solidFill>
                  <a:srgbClr val="002060"/>
                </a:solidFill>
                <a:latin typeface="HGP創英角ｺﾞｼｯｸUB" panose="020B0900000000000000" pitchFamily="50" charset="-128"/>
                <a:ea typeface="HGP創英角ｺﾞｼｯｸUB" panose="020B0900000000000000" pitchFamily="50" charset="-128"/>
              </a:rPr>
              <a:t>の</a:t>
            </a:r>
            <a:r>
              <a:rPr kumimoji="1" lang="ja-JP" altLang="en-US" sz="4400" dirty="0">
                <a:solidFill>
                  <a:srgbClr val="002060"/>
                </a:solidFill>
                <a:latin typeface="HGP創英角ｺﾞｼｯｸUB" panose="020B0900000000000000" pitchFamily="50" charset="-128"/>
                <a:ea typeface="HGP創英角ｺﾞｼｯｸUB" panose="020B0900000000000000" pitchFamily="50" charset="-128"/>
              </a:rPr>
              <a:t>行為</a:t>
            </a:r>
            <a:r>
              <a:rPr kumimoji="1" lang="ja-JP" altLang="en-US" sz="3600" dirty="0">
                <a:solidFill>
                  <a:srgbClr val="002060"/>
                </a:solidFill>
                <a:latin typeface="HGP創英角ｺﾞｼｯｸUB" panose="020B0900000000000000" pitchFamily="50" charset="-128"/>
                <a:ea typeface="HGP創英角ｺﾞｼｯｸUB" panose="020B0900000000000000" pitchFamily="50" charset="-128"/>
              </a:rPr>
              <a:t>は</a:t>
            </a:r>
            <a:r>
              <a:rPr kumimoji="1" lang="ja-JP" altLang="en-US" sz="4400" dirty="0">
                <a:solidFill>
                  <a:srgbClr val="002060"/>
                </a:solidFill>
                <a:latin typeface="HGP創英角ｺﾞｼｯｸUB" panose="020B0900000000000000" pitchFamily="50" charset="-128"/>
                <a:ea typeface="HGP創英角ｺﾞｼｯｸUB" panose="020B0900000000000000" pitchFamily="50" charset="-128"/>
              </a:rPr>
              <a:t>不正行為</a:t>
            </a:r>
            <a:r>
              <a:rPr kumimoji="1" lang="ja-JP" altLang="en-US" sz="3600" dirty="0">
                <a:solidFill>
                  <a:srgbClr val="002060"/>
                </a:solidFill>
                <a:latin typeface="HGP創英角ｺﾞｼｯｸUB" panose="020B0900000000000000" pitchFamily="50" charset="-128"/>
                <a:ea typeface="HGP創英角ｺﾞｼｯｸUB" panose="020B0900000000000000" pitchFamily="50" charset="-128"/>
              </a:rPr>
              <a:t>とみなします</a:t>
            </a:r>
          </a:p>
        </p:txBody>
      </p:sp>
      <p:sp>
        <p:nvSpPr>
          <p:cNvPr id="10" name="テキスト ボックス 9">
            <a:extLst>
              <a:ext uri="{FF2B5EF4-FFF2-40B4-BE49-F238E27FC236}">
                <a16:creationId xmlns:a16="http://schemas.microsoft.com/office/drawing/2014/main" id="{A122360C-D66D-4BD8-9E8D-C4629D80DF43}"/>
              </a:ext>
            </a:extLst>
          </p:cNvPr>
          <p:cNvSpPr txBox="1"/>
          <p:nvPr/>
        </p:nvSpPr>
        <p:spPr>
          <a:xfrm>
            <a:off x="0" y="1640569"/>
            <a:ext cx="9144000" cy="523220"/>
          </a:xfrm>
          <a:prstGeom prst="rect">
            <a:avLst/>
          </a:prstGeom>
          <a:noFill/>
          <a:ln w="38100">
            <a:noFill/>
          </a:ln>
        </p:spPr>
        <p:txBody>
          <a:bodyPr wrap="square" rtlCol="0">
            <a:spAutoFit/>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試験会場では、すべて監督者の指示に従ってください。監督者の指示に従わない場合、不正行為とみなします。</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また、指示に従わないことによる不利益について、大学は一切の責任を負いません。</a:t>
            </a:r>
            <a:endParaRPr kumimoji="1" lang="ja-JP" altLang="en-US" sz="2000" b="1" dirty="0">
              <a:solidFill>
                <a:schemeClr val="bg1"/>
              </a:solidFill>
              <a:latin typeface="BIZ UDPゴシック" panose="020B0400000000000000" pitchFamily="50" charset="-128"/>
              <a:ea typeface="BIZ UDPゴシック" panose="020B0400000000000000" pitchFamily="50" charset="-128"/>
            </a:endParaRPr>
          </a:p>
        </p:txBody>
      </p:sp>
      <p:grpSp>
        <p:nvGrpSpPr>
          <p:cNvPr id="2" name="グループ化 1">
            <a:extLst>
              <a:ext uri="{FF2B5EF4-FFF2-40B4-BE49-F238E27FC236}">
                <a16:creationId xmlns:a16="http://schemas.microsoft.com/office/drawing/2014/main" id="{C3FB1712-24BB-4C9E-8ADF-CF6285910AD7}"/>
              </a:ext>
            </a:extLst>
          </p:cNvPr>
          <p:cNvGrpSpPr/>
          <p:nvPr/>
        </p:nvGrpSpPr>
        <p:grpSpPr>
          <a:xfrm>
            <a:off x="0" y="463984"/>
            <a:ext cx="9144002" cy="668324"/>
            <a:chOff x="-2" y="602119"/>
            <a:chExt cx="9144002" cy="668324"/>
          </a:xfrm>
        </p:grpSpPr>
        <p:sp>
          <p:nvSpPr>
            <p:cNvPr id="7" name="テキスト ボックス 6">
              <a:extLst>
                <a:ext uri="{FF2B5EF4-FFF2-40B4-BE49-F238E27FC236}">
                  <a16:creationId xmlns:a16="http://schemas.microsoft.com/office/drawing/2014/main" id="{D180ECF7-B496-47B5-82A5-B32199AA9861}"/>
                </a:ext>
              </a:extLst>
            </p:cNvPr>
            <p:cNvSpPr txBox="1">
              <a:spLocks/>
            </p:cNvSpPr>
            <p:nvPr/>
          </p:nvSpPr>
          <p:spPr>
            <a:xfrm>
              <a:off x="-2" y="602119"/>
              <a:ext cx="9144002" cy="668324"/>
            </a:xfrm>
            <a:prstGeom prst="rect">
              <a:avLst/>
            </a:prstGeom>
            <a:solidFill>
              <a:schemeClr val="bg1">
                <a:lumMod val="95000"/>
              </a:schemeClr>
            </a:solidFill>
            <a:ln w="31750">
              <a:noFill/>
            </a:ln>
          </p:spPr>
          <p:txBody>
            <a:bodyPr wrap="square" rtlCol="0" anchor="ctr">
              <a:spAutoFit/>
            </a:bodyPr>
            <a:lstStyle/>
            <a:p>
              <a:pPr algn="ctr"/>
              <a:r>
                <a:rPr lang="ja-JP" altLang="en-US" sz="2000" b="1" dirty="0">
                  <a:solidFill>
                    <a:srgbClr val="002060"/>
                  </a:solidFill>
                  <a:latin typeface="BIZ UDPゴシック" panose="020B0400000000000000" pitchFamily="50" charset="-128"/>
                  <a:ea typeface="BIZ UDPゴシック" panose="020B0400000000000000" pitchFamily="50" charset="-128"/>
                </a:rPr>
                <a:t>学生証</a:t>
              </a:r>
              <a:r>
                <a:rPr lang="ja-JP" altLang="en-US" sz="2000" b="1" dirty="0">
                  <a:solidFill>
                    <a:srgbClr val="002060"/>
                  </a:solidFill>
                  <a:latin typeface="BIZ UDゴシック" panose="020B0400000000000000" pitchFamily="49" charset="-128"/>
                  <a:ea typeface="BIZ UDゴシック" panose="020B0400000000000000" pitchFamily="49" charset="-128"/>
                </a:rPr>
                <a:t>・</a:t>
              </a:r>
              <a:r>
                <a:rPr lang="ja-JP" altLang="en-US" sz="2000" b="1" dirty="0">
                  <a:solidFill>
                    <a:srgbClr val="002060"/>
                  </a:solidFill>
                  <a:latin typeface="BIZ UDPゴシック" panose="020B0400000000000000" pitchFamily="50" charset="-128"/>
                  <a:ea typeface="BIZ UDPゴシック" panose="020B0400000000000000" pitchFamily="50" charset="-128"/>
                </a:rPr>
                <a:t>黒ペン</a:t>
              </a:r>
              <a:r>
                <a:rPr lang="ja-JP" altLang="en-US" sz="1400" b="1" dirty="0">
                  <a:solidFill>
                    <a:srgbClr val="002060"/>
                  </a:solidFill>
                  <a:latin typeface="BIZ UDPゴシック" panose="020B0400000000000000" pitchFamily="50" charset="-128"/>
                  <a:ea typeface="BIZ UDPゴシック" panose="020B0400000000000000" pitchFamily="50" charset="-128"/>
                </a:rPr>
                <a:t>＊</a:t>
              </a:r>
              <a:r>
                <a:rPr lang="ja-JP" altLang="en-US" sz="2000" b="1" dirty="0">
                  <a:solidFill>
                    <a:srgbClr val="002060"/>
                  </a:solidFill>
                  <a:latin typeface="BIZ UDゴシック" panose="020B0400000000000000" pitchFamily="49" charset="-128"/>
                  <a:ea typeface="BIZ UDゴシック" panose="020B0400000000000000" pitchFamily="49" charset="-128"/>
                </a:rPr>
                <a:t>・</a:t>
              </a:r>
              <a:r>
                <a:rPr lang="ja-JP" altLang="en-US" sz="2000" b="1" dirty="0">
                  <a:solidFill>
                    <a:srgbClr val="002060"/>
                  </a:solidFill>
                  <a:latin typeface="BIZ UDPゴシック" panose="020B0400000000000000" pitchFamily="50" charset="-128"/>
                  <a:ea typeface="BIZ UDPゴシック" panose="020B0400000000000000" pitchFamily="50" charset="-128"/>
                </a:rPr>
                <a:t>鉛筆</a:t>
              </a:r>
              <a:r>
                <a:rPr lang="ja-JP" altLang="en-US" sz="2000" b="1" dirty="0">
                  <a:solidFill>
                    <a:srgbClr val="002060"/>
                  </a:solidFill>
                  <a:latin typeface="BIZ UDゴシック" panose="020B0400000000000000" pitchFamily="49" charset="-128"/>
                  <a:ea typeface="BIZ UDゴシック" panose="020B0400000000000000" pitchFamily="49" charset="-128"/>
                </a:rPr>
                <a:t>・</a:t>
              </a:r>
              <a:r>
                <a:rPr lang="ja-JP" altLang="en-US" sz="2000" b="1" dirty="0">
                  <a:solidFill>
                    <a:srgbClr val="002060"/>
                  </a:solidFill>
                  <a:latin typeface="BIZ UDPゴシック" panose="020B0400000000000000" pitchFamily="50" charset="-128"/>
                  <a:ea typeface="BIZ UDPゴシック" panose="020B0400000000000000" pitchFamily="50" charset="-128"/>
                </a:rPr>
                <a:t>シャーペン</a:t>
              </a:r>
              <a:r>
                <a:rPr lang="ja-JP" altLang="en-US" sz="2000" b="1" dirty="0">
                  <a:solidFill>
                    <a:srgbClr val="002060"/>
                  </a:solidFill>
                  <a:latin typeface="BIZ UDゴシック" panose="020B0400000000000000" pitchFamily="49" charset="-128"/>
                  <a:ea typeface="BIZ UDゴシック" panose="020B0400000000000000" pitchFamily="49" charset="-128"/>
                </a:rPr>
                <a:t>・</a:t>
              </a:r>
              <a:r>
                <a:rPr lang="ja-JP" altLang="en-US" sz="2000" b="1" dirty="0">
                  <a:solidFill>
                    <a:srgbClr val="002060"/>
                  </a:solidFill>
                  <a:latin typeface="BIZ UDPゴシック" panose="020B0400000000000000" pitchFamily="50" charset="-128"/>
                  <a:ea typeface="BIZ UDPゴシック" panose="020B0400000000000000" pitchFamily="50" charset="-128"/>
                </a:rPr>
                <a:t>消しゴム</a:t>
              </a:r>
              <a:r>
                <a:rPr lang="ja-JP" altLang="en-US" sz="2000" b="1" dirty="0">
                  <a:solidFill>
                    <a:srgbClr val="002060"/>
                  </a:solidFill>
                  <a:latin typeface="BIZ UDゴシック" panose="020B0400000000000000" pitchFamily="49" charset="-128"/>
                  <a:ea typeface="BIZ UDゴシック" panose="020B0400000000000000" pitchFamily="49" charset="-128"/>
                </a:rPr>
                <a:t>・</a:t>
              </a:r>
              <a:r>
                <a:rPr lang="ja-JP" altLang="en-US" sz="2000" b="1" dirty="0">
                  <a:solidFill>
                    <a:srgbClr val="002060"/>
                  </a:solidFill>
                  <a:latin typeface="BIZ UDPゴシック" panose="020B0400000000000000" pitchFamily="50" charset="-128"/>
                  <a:ea typeface="BIZ UDPゴシック" panose="020B0400000000000000" pitchFamily="50" charset="-128"/>
                </a:rPr>
                <a:t>時計</a:t>
              </a:r>
              <a:r>
                <a:rPr lang="ja-JP" altLang="en-US" sz="2000" b="1" dirty="0">
                  <a:solidFill>
                    <a:srgbClr val="002060"/>
                  </a:solidFill>
                  <a:latin typeface="BIZ UDゴシック" panose="020B0400000000000000" pitchFamily="49" charset="-128"/>
                  <a:ea typeface="BIZ UDゴシック" panose="020B0400000000000000" pitchFamily="49" charset="-128"/>
                </a:rPr>
                <a:t>・</a:t>
              </a:r>
              <a:r>
                <a:rPr lang="ja-JP" altLang="en-US" sz="1600" b="1" dirty="0">
                  <a:solidFill>
                    <a:srgbClr val="002060"/>
                  </a:solidFill>
                  <a:latin typeface="BIZ UDPゴシック" panose="020B0400000000000000" pitchFamily="50" charset="-128"/>
                  <a:ea typeface="BIZ UDPゴシック" panose="020B0400000000000000" pitchFamily="50" charset="-128"/>
                </a:rPr>
                <a:t>その他持込許可物件</a:t>
              </a:r>
              <a:endParaRPr lang="en-US" altLang="ja-JP" sz="2000" b="1" dirty="0">
                <a:solidFill>
                  <a:srgbClr val="002060"/>
                </a:solidFill>
                <a:latin typeface="BIZ UDPゴシック" panose="020B0400000000000000" pitchFamily="50" charset="-128"/>
                <a:ea typeface="BIZ UDPゴシック" panose="020B0400000000000000" pitchFamily="50" charset="-128"/>
              </a:endParaRPr>
            </a:p>
            <a:p>
              <a:pPr algn="ctr">
                <a:lnSpc>
                  <a:spcPct val="150000"/>
                </a:lnSpc>
                <a:spcAft>
                  <a:spcPts val="1800"/>
                </a:spcAft>
              </a:pPr>
              <a:r>
                <a:rPr lang="ja-JP" altLang="en-US" sz="1400" dirty="0">
                  <a:solidFill>
                    <a:srgbClr val="002060"/>
                  </a:solidFill>
                  <a:latin typeface="BIZ UDPゴシック" panose="020B0400000000000000" pitchFamily="50" charset="-128"/>
                  <a:ea typeface="BIZ UDPゴシック" panose="020B0400000000000000" pitchFamily="50" charset="-128"/>
                </a:rPr>
                <a:t>＊試験の際は黒の「ペン」を持参し、氏名記入欄には必ず「ペン」で記入してください。</a:t>
              </a:r>
              <a:endParaRPr lang="en-US" altLang="ja-JP" sz="1400" dirty="0">
                <a:solidFill>
                  <a:srgbClr val="002060"/>
                </a:solidFill>
                <a:latin typeface="BIZ UDPゴシック" panose="020B0400000000000000" pitchFamily="50" charset="-128"/>
                <a:ea typeface="BIZ UDPゴシック" panose="020B0400000000000000" pitchFamily="50" charset="-128"/>
              </a:endParaRPr>
            </a:p>
          </p:txBody>
        </p:sp>
        <p:cxnSp>
          <p:nvCxnSpPr>
            <p:cNvPr id="20" name="直線コネクタ 19">
              <a:extLst>
                <a:ext uri="{FF2B5EF4-FFF2-40B4-BE49-F238E27FC236}">
                  <a16:creationId xmlns:a16="http://schemas.microsoft.com/office/drawing/2014/main" id="{B53706D7-DEE0-4415-BE14-ECEA3644E69B}"/>
                </a:ext>
              </a:extLst>
            </p:cNvPr>
            <p:cNvCxnSpPr>
              <a:cxnSpLocks/>
            </p:cNvCxnSpPr>
            <p:nvPr/>
          </p:nvCxnSpPr>
          <p:spPr>
            <a:xfrm>
              <a:off x="318051" y="967407"/>
              <a:ext cx="8507898" cy="0"/>
            </a:xfrm>
            <a:prstGeom prst="line">
              <a:avLst/>
            </a:prstGeom>
            <a:ln w="19050">
              <a:solidFill>
                <a:srgbClr val="00206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grpSp>
      <p:cxnSp>
        <p:nvCxnSpPr>
          <p:cNvPr id="29" name="直線コネクタ 28">
            <a:extLst>
              <a:ext uri="{FF2B5EF4-FFF2-40B4-BE49-F238E27FC236}">
                <a16:creationId xmlns:a16="http://schemas.microsoft.com/office/drawing/2014/main" id="{0E165237-8AC9-4130-A4AE-51042FCCA584}"/>
              </a:ext>
            </a:extLst>
          </p:cNvPr>
          <p:cNvCxnSpPr>
            <a:cxnSpLocks/>
          </p:cNvCxnSpPr>
          <p:nvPr/>
        </p:nvCxnSpPr>
        <p:spPr>
          <a:xfrm>
            <a:off x="0" y="1562289"/>
            <a:ext cx="9144000" cy="0"/>
          </a:xfrm>
          <a:prstGeom prst="line">
            <a:avLst/>
          </a:prstGeom>
          <a:ln w="85725" cmpd="dbl">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6216932"/>
      </p:ext>
    </p:extLst>
  </p:cSld>
  <p:clrMapOvr>
    <a:masterClrMapping/>
  </p:clrMapOvr>
  <mc:AlternateContent xmlns:mc="http://schemas.openxmlformats.org/markup-compatibility/2006">
    <mc:Choice xmlns:p14="http://schemas.microsoft.com/office/powerpoint/2010/main" Requires="p14">
      <p:transition p14:dur="10" advTm="60000"/>
    </mc:Choice>
    <mc:Fallback>
      <p:transition advTm="6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53A5421-5C18-41C1-8D33-ACAC734CCDFE}"/>
              </a:ext>
            </a:extLst>
          </p:cNvPr>
          <p:cNvSpPr/>
          <p:nvPr/>
        </p:nvSpPr>
        <p:spPr>
          <a:xfrm>
            <a:off x="-53009" y="3065720"/>
            <a:ext cx="9143998" cy="3785652"/>
          </a:xfrm>
          <a:prstGeom prst="rect">
            <a:avLst/>
          </a:prstGeom>
          <a:noFill/>
        </p:spPr>
        <p:txBody>
          <a:bodyPr wrap="square">
            <a:spAutoFit/>
          </a:bodyPr>
          <a:lstStyle/>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have another person take an examination;</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take a cheat sheet into an examination;</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exchange examination papers with another student;</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look at another student’s examination paper;</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write unauthorized information on a desk or other location;</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enter false information on an examination paper or an attendance register;</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take an examination paper from the classroom or destroy it;</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whisper, peep, or look aside during an examination;</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use any unauthorized materials which are not permitted for the examination; *Even for "open book" exams, electronic communication devices may not be used</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access the exam questions from outside of the designated exam room;</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access websites or files not necessary for taking the exam using a computer, mobile phone, smartphone, or any other network-capable electronic device;</a:t>
            </a:r>
          </a:p>
          <a:p>
            <a:pPr marL="465750" indent="-285750">
              <a:buFont typeface="Wingdings" panose="05000000000000000000" pitchFamily="2" charset="2"/>
              <a:buChar char="l"/>
            </a:pPr>
            <a:r>
              <a:rPr lang="en-US" altLang="ja-JP" sz="1600" dirty="0">
                <a:solidFill>
                  <a:schemeClr val="bg1"/>
                </a:solidFill>
                <a:ea typeface="BIZ UDPゴシック" panose="020B0400000000000000" pitchFamily="50" charset="-128"/>
                <a:cs typeface="Arial" panose="020B0604020202020204" pitchFamily="34" charset="0"/>
              </a:rPr>
              <a:t>To show an offensive attitude or otherwise engage in unfavorable behavior during an examination, which may prevent the fair implementation of the examination.</a:t>
            </a:r>
          </a:p>
        </p:txBody>
      </p:sp>
      <p:sp>
        <p:nvSpPr>
          <p:cNvPr id="6" name="テキスト ボックス 5">
            <a:extLst>
              <a:ext uri="{FF2B5EF4-FFF2-40B4-BE49-F238E27FC236}">
                <a16:creationId xmlns:a16="http://schemas.microsoft.com/office/drawing/2014/main" id="{A9BF4C1E-FE4C-4DAF-9E60-1BA7F3024597}"/>
              </a:ext>
            </a:extLst>
          </p:cNvPr>
          <p:cNvSpPr txBox="1"/>
          <p:nvPr/>
        </p:nvSpPr>
        <p:spPr>
          <a:xfrm>
            <a:off x="1" y="0"/>
            <a:ext cx="9143999" cy="435504"/>
          </a:xfrm>
          <a:prstGeom prst="rect">
            <a:avLst/>
          </a:prstGeom>
          <a:noFill/>
          <a:ln w="38100">
            <a:noFill/>
          </a:ln>
        </p:spPr>
        <p:txBody>
          <a:bodyPr wrap="square" rtlCol="0" anchor="ctr">
            <a:spAutoFit/>
          </a:bodyPr>
          <a:lstStyle/>
          <a:p>
            <a:pPr>
              <a:lnSpc>
                <a:spcPct val="125000"/>
              </a:lnSpc>
              <a:spcBef>
                <a:spcPct val="0"/>
              </a:spcBef>
            </a:pPr>
            <a:r>
              <a:rPr lang="ja-JP" altLang="en-US" sz="2000" b="1" dirty="0">
                <a:solidFill>
                  <a:schemeClr val="bg1"/>
                </a:solidFill>
                <a:latin typeface="Arial" panose="020B0604020202020204" pitchFamily="34" charset="0"/>
                <a:ea typeface="BIZ UDPゴシック" panose="020B0400000000000000" pitchFamily="50" charset="-128"/>
                <a:cs typeface="Arial" panose="020B0604020202020204" pitchFamily="34" charset="0"/>
              </a:rPr>
              <a:t>■ </a:t>
            </a:r>
            <a:r>
              <a:rPr lang="en-US" altLang="ja-JP" sz="2000" b="1" dirty="0">
                <a:solidFill>
                  <a:schemeClr val="bg1"/>
                </a:solidFill>
                <a:latin typeface="Arial" panose="020B0604020202020204" pitchFamily="34" charset="0"/>
                <a:ea typeface="BIZ UDPゴシック" panose="020B0400000000000000" pitchFamily="50" charset="-128"/>
                <a:cs typeface="Arial" panose="020B0604020202020204" pitchFamily="34" charset="0"/>
              </a:rPr>
              <a:t>What may be placed on the desk during the exam</a:t>
            </a:r>
          </a:p>
        </p:txBody>
      </p:sp>
      <p:sp>
        <p:nvSpPr>
          <p:cNvPr id="8" name="テキスト ボックス 7">
            <a:extLst>
              <a:ext uri="{FF2B5EF4-FFF2-40B4-BE49-F238E27FC236}">
                <a16:creationId xmlns:a16="http://schemas.microsoft.com/office/drawing/2014/main" id="{3A548317-7047-480C-BB97-C976D1F7B31D}"/>
              </a:ext>
            </a:extLst>
          </p:cNvPr>
          <p:cNvSpPr txBox="1"/>
          <p:nvPr/>
        </p:nvSpPr>
        <p:spPr>
          <a:xfrm>
            <a:off x="53004" y="1062290"/>
            <a:ext cx="9037985" cy="400110"/>
          </a:xfrm>
          <a:prstGeom prst="rect">
            <a:avLst/>
          </a:prstGeom>
          <a:noFill/>
          <a:ln w="38100">
            <a:noFill/>
          </a:ln>
        </p:spPr>
        <p:txBody>
          <a:bodyPr wrap="square" rtlCol="0" anchor="ctr">
            <a:spAutoFit/>
          </a:bodyPr>
          <a:lstStyle/>
          <a:p>
            <a:pPr algn="ctr">
              <a:spcBef>
                <a:spcPct val="0"/>
              </a:spcBef>
            </a:pPr>
            <a:r>
              <a:rPr lang="en-US" altLang="ja-JP" sz="2000" b="1" spc="-150" dirty="0">
                <a:solidFill>
                  <a:schemeClr val="bg1"/>
                </a:solidFill>
                <a:latin typeface="Arial" panose="020B0604020202020204" pitchFamily="34" charset="0"/>
                <a:ea typeface="BIZ UDゴシック" panose="020B0400000000000000" pitchFamily="49" charset="-128"/>
                <a:cs typeface="Arial" panose="020B0604020202020204" pitchFamily="34" charset="0"/>
              </a:rPr>
              <a:t>All other items not listed above should be placed in a bag and placed under the chair.</a:t>
            </a:r>
          </a:p>
        </p:txBody>
      </p:sp>
      <p:grpSp>
        <p:nvGrpSpPr>
          <p:cNvPr id="12" name="グループ化 11">
            <a:extLst>
              <a:ext uri="{FF2B5EF4-FFF2-40B4-BE49-F238E27FC236}">
                <a16:creationId xmlns:a16="http://schemas.microsoft.com/office/drawing/2014/main" id="{7F5AB6C2-6CE0-495C-9E65-2107899079A7}"/>
              </a:ext>
            </a:extLst>
          </p:cNvPr>
          <p:cNvGrpSpPr/>
          <p:nvPr/>
        </p:nvGrpSpPr>
        <p:grpSpPr>
          <a:xfrm>
            <a:off x="0" y="2287882"/>
            <a:ext cx="9144002" cy="712930"/>
            <a:chOff x="-2" y="2456784"/>
            <a:chExt cx="9144002" cy="712930"/>
          </a:xfrm>
        </p:grpSpPr>
        <p:sp>
          <p:nvSpPr>
            <p:cNvPr id="15" name="テキスト ボックス 14">
              <a:extLst>
                <a:ext uri="{FF2B5EF4-FFF2-40B4-BE49-F238E27FC236}">
                  <a16:creationId xmlns:a16="http://schemas.microsoft.com/office/drawing/2014/main" id="{C3A8D126-9BDD-406C-90D7-CC0F0CF69A83}"/>
                </a:ext>
              </a:extLst>
            </p:cNvPr>
            <p:cNvSpPr txBox="1"/>
            <p:nvPr/>
          </p:nvSpPr>
          <p:spPr>
            <a:xfrm>
              <a:off x="-2" y="2456784"/>
              <a:ext cx="9144002" cy="712930"/>
            </a:xfrm>
            <a:prstGeom prst="rect">
              <a:avLst/>
            </a:prstGeom>
            <a:solidFill>
              <a:schemeClr val="bg1"/>
            </a:solidFill>
            <a:ln w="28575">
              <a:noFill/>
            </a:ln>
          </p:spPr>
          <p:txBody>
            <a:bodyPr wrap="square" rtlCol="0">
              <a:prstTxWarp prst="textPlain">
                <a:avLst/>
              </a:prstTxWarp>
              <a:spAutoFit/>
            </a:bodyPr>
            <a:lstStyle/>
            <a:p>
              <a:pPr algn="ctr"/>
              <a:endParaRPr kumimoji="1" lang="ja-JP" altLang="en-US" sz="1400" dirty="0">
                <a:solidFill>
                  <a:srgbClr val="002060"/>
                </a:solidFill>
                <a:latin typeface="Arial Black" panose="020B0A04020102020204" pitchFamily="34" charset="0"/>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168A0B11-9483-4328-92AD-40345C9055D4}"/>
                </a:ext>
              </a:extLst>
            </p:cNvPr>
            <p:cNvSpPr txBox="1"/>
            <p:nvPr/>
          </p:nvSpPr>
          <p:spPr>
            <a:xfrm>
              <a:off x="279946" y="2544861"/>
              <a:ext cx="8584099" cy="564914"/>
            </a:xfrm>
            <a:prstGeom prst="rect">
              <a:avLst/>
            </a:prstGeom>
            <a:solidFill>
              <a:schemeClr val="bg1"/>
            </a:solidFill>
            <a:ln w="28575">
              <a:noFill/>
            </a:ln>
          </p:spPr>
          <p:txBody>
            <a:bodyPr wrap="square" rtlCol="0">
              <a:prstTxWarp prst="textPlain">
                <a:avLst/>
              </a:prstTxWarp>
              <a:spAutoFit/>
            </a:bodyPr>
            <a:lstStyle/>
            <a:p>
              <a:pPr algn="ctr"/>
              <a:r>
                <a:rPr kumimoji="1" lang="en-US" altLang="ja-JP" sz="1400" dirty="0">
                  <a:solidFill>
                    <a:srgbClr val="002060"/>
                  </a:solidFill>
                  <a:latin typeface="Arial Black" panose="020B0A04020102020204" pitchFamily="34" charset="0"/>
                  <a:ea typeface="BIZ UDPゴシック" panose="020B0400000000000000" pitchFamily="50" charset="-128"/>
                  <a:cs typeface="Arial" panose="020B0604020202020204" pitchFamily="34" charset="0"/>
                </a:rPr>
                <a:t>The following acts are regarded as cheating.</a:t>
              </a:r>
              <a:endParaRPr kumimoji="1" lang="ja-JP" altLang="en-US" sz="1400" dirty="0">
                <a:solidFill>
                  <a:srgbClr val="002060"/>
                </a:solidFill>
                <a:latin typeface="Arial Black" panose="020B0A04020102020204" pitchFamily="34" charset="0"/>
                <a:ea typeface="BIZ UDPゴシック" panose="020B0400000000000000" pitchFamily="50" charset="-128"/>
                <a:cs typeface="Arial" panose="020B0604020202020204" pitchFamily="34" charset="0"/>
              </a:endParaRPr>
            </a:p>
          </p:txBody>
        </p:sp>
      </p:grpSp>
      <p:sp>
        <p:nvSpPr>
          <p:cNvPr id="10" name="テキスト ボックス 9">
            <a:extLst>
              <a:ext uri="{FF2B5EF4-FFF2-40B4-BE49-F238E27FC236}">
                <a16:creationId xmlns:a16="http://schemas.microsoft.com/office/drawing/2014/main" id="{A122360C-D66D-4BD8-9E8D-C4629D80DF43}"/>
              </a:ext>
            </a:extLst>
          </p:cNvPr>
          <p:cNvSpPr txBox="1"/>
          <p:nvPr/>
        </p:nvSpPr>
        <p:spPr>
          <a:xfrm>
            <a:off x="0" y="1642469"/>
            <a:ext cx="9144000" cy="600164"/>
          </a:xfrm>
          <a:prstGeom prst="rect">
            <a:avLst/>
          </a:prstGeom>
          <a:noFill/>
          <a:ln w="38100">
            <a:noFill/>
          </a:ln>
        </p:spPr>
        <p:txBody>
          <a:bodyPr wrap="square" rtlCol="0">
            <a:spAutoFit/>
          </a:bodyPr>
          <a:lstStyle/>
          <a:p>
            <a:pPr algn="ctr"/>
            <a:r>
              <a:rPr kumimoji="1" lang="en-US" altLang="ja-JP" sz="1100" b="1" dirty="0">
                <a:solidFill>
                  <a:schemeClr val="bg1"/>
                </a:solidFill>
                <a:latin typeface="BIZ UDPゴシック" panose="020B0400000000000000" pitchFamily="50" charset="-128"/>
                <a:ea typeface="BIZ UDPゴシック" panose="020B0400000000000000" pitchFamily="50" charset="-128"/>
              </a:rPr>
              <a:t>Please follow the instructions of the supervisor at all times in the examination room. If you fail to follow the proctor’s instructions, this may be considered academic misconducts, and treated as a form of cheating. The University will not be responsible for the consequences of failing to follow instructions during the examination.</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p:txBody>
      </p:sp>
      <p:grpSp>
        <p:nvGrpSpPr>
          <p:cNvPr id="2" name="グループ化 1">
            <a:extLst>
              <a:ext uri="{FF2B5EF4-FFF2-40B4-BE49-F238E27FC236}">
                <a16:creationId xmlns:a16="http://schemas.microsoft.com/office/drawing/2014/main" id="{7CA301B2-DF83-4EAB-9801-1613DB6DACBF}"/>
              </a:ext>
            </a:extLst>
          </p:cNvPr>
          <p:cNvGrpSpPr/>
          <p:nvPr/>
        </p:nvGrpSpPr>
        <p:grpSpPr>
          <a:xfrm>
            <a:off x="-6" y="473808"/>
            <a:ext cx="9144002" cy="599267"/>
            <a:chOff x="-2" y="604952"/>
            <a:chExt cx="9144002" cy="599267"/>
          </a:xfrm>
        </p:grpSpPr>
        <p:sp>
          <p:nvSpPr>
            <p:cNvPr id="7" name="テキスト ボックス 6">
              <a:extLst>
                <a:ext uri="{FF2B5EF4-FFF2-40B4-BE49-F238E27FC236}">
                  <a16:creationId xmlns:a16="http://schemas.microsoft.com/office/drawing/2014/main" id="{D180ECF7-B496-47B5-82A5-B32199AA9861}"/>
                </a:ext>
              </a:extLst>
            </p:cNvPr>
            <p:cNvSpPr txBox="1">
              <a:spLocks/>
            </p:cNvSpPr>
            <p:nvPr/>
          </p:nvSpPr>
          <p:spPr>
            <a:xfrm>
              <a:off x="-2" y="604952"/>
              <a:ext cx="9144002" cy="599267"/>
            </a:xfrm>
            <a:prstGeom prst="rect">
              <a:avLst/>
            </a:prstGeom>
            <a:solidFill>
              <a:schemeClr val="bg1">
                <a:lumMod val="95000"/>
              </a:schemeClr>
            </a:solidFill>
            <a:ln w="31750">
              <a:noFill/>
            </a:ln>
          </p:spPr>
          <p:txBody>
            <a:bodyPr wrap="square" rtlCol="0" anchor="ctr">
              <a:spAutoFit/>
            </a:bodyPr>
            <a:lstStyle/>
            <a:p>
              <a:pPr algn="ctr"/>
              <a:r>
                <a:rPr lang="en-US" altLang="ja-JP" b="1" spc="-150" dirty="0">
                  <a:solidFill>
                    <a:srgbClr val="002060"/>
                  </a:solidFill>
                  <a:latin typeface="BIZ UDPゴシック" panose="020B0400000000000000" pitchFamily="50" charset="-128"/>
                  <a:ea typeface="BIZ UDPゴシック" panose="020B0400000000000000" pitchFamily="50" charset="-128"/>
                </a:rPr>
                <a:t>a student ID card</a:t>
              </a:r>
              <a:r>
                <a:rPr lang="ja-JP" altLang="en-US" b="1" spc="-150" dirty="0">
                  <a:solidFill>
                    <a:srgbClr val="002060"/>
                  </a:solidFill>
                  <a:latin typeface="BIZ UDゴシック" panose="020B0400000000000000" pitchFamily="49" charset="-128"/>
                  <a:ea typeface="BIZ UDゴシック" panose="020B0400000000000000" pitchFamily="49" charset="-128"/>
                </a:rPr>
                <a:t>・</a:t>
              </a:r>
              <a:r>
                <a:rPr lang="en-US" altLang="ja-JP" b="1" spc="-150" dirty="0">
                  <a:solidFill>
                    <a:srgbClr val="002060"/>
                  </a:solidFill>
                  <a:latin typeface="BIZ UDPゴシック" panose="020B0400000000000000" pitchFamily="50" charset="-128"/>
                  <a:ea typeface="BIZ UDPゴシック" panose="020B0400000000000000" pitchFamily="50" charset="-128"/>
                </a:rPr>
                <a:t> pens</a:t>
              </a:r>
              <a:r>
                <a:rPr lang="ja-JP" altLang="en-US" sz="1200" b="1" spc="-150" dirty="0">
                  <a:solidFill>
                    <a:srgbClr val="002060"/>
                  </a:solidFill>
                  <a:latin typeface="BIZ UDPゴシック" panose="020B0400000000000000" pitchFamily="50" charset="-128"/>
                  <a:ea typeface="BIZ UDPゴシック" panose="020B0400000000000000" pitchFamily="50" charset="-128"/>
                </a:rPr>
                <a:t>＊</a:t>
              </a:r>
              <a:r>
                <a:rPr lang="ja-JP" altLang="en-US" b="1" spc="-150" dirty="0">
                  <a:solidFill>
                    <a:srgbClr val="002060"/>
                  </a:solidFill>
                  <a:latin typeface="BIZ UDゴシック" panose="020B0400000000000000" pitchFamily="49" charset="-128"/>
                  <a:ea typeface="BIZ UDゴシック" panose="020B0400000000000000" pitchFamily="49" charset="-128"/>
                </a:rPr>
                <a:t>・</a:t>
              </a:r>
              <a:r>
                <a:rPr lang="en-US" altLang="ja-JP" b="1" spc="-150" dirty="0">
                  <a:solidFill>
                    <a:srgbClr val="002060"/>
                  </a:solidFill>
                  <a:latin typeface="BIZ UDPゴシック" panose="020B0400000000000000" pitchFamily="50" charset="-128"/>
                  <a:ea typeface="BIZ UDPゴシック" panose="020B0400000000000000" pitchFamily="50" charset="-128"/>
                </a:rPr>
                <a:t> pencils</a:t>
              </a:r>
              <a:r>
                <a:rPr lang="ja-JP" altLang="en-US" b="1" spc="-150" dirty="0">
                  <a:solidFill>
                    <a:srgbClr val="002060"/>
                  </a:solidFill>
                  <a:latin typeface="BIZ UDゴシック" panose="020B0400000000000000" pitchFamily="49" charset="-128"/>
                  <a:ea typeface="BIZ UDゴシック" panose="020B0400000000000000" pitchFamily="49" charset="-128"/>
                </a:rPr>
                <a:t>・</a:t>
              </a:r>
              <a:r>
                <a:rPr lang="en-US" altLang="ja-JP" b="1" spc="-150" dirty="0">
                  <a:solidFill>
                    <a:srgbClr val="002060"/>
                  </a:solidFill>
                  <a:latin typeface="BIZ UDPゴシック" panose="020B0400000000000000" pitchFamily="50" charset="-128"/>
                  <a:ea typeface="BIZ UDPゴシック" panose="020B0400000000000000" pitchFamily="50" charset="-128"/>
                </a:rPr>
                <a:t>erasers</a:t>
              </a:r>
              <a:r>
                <a:rPr lang="ja-JP" altLang="en-US" b="1" spc="-150" dirty="0">
                  <a:solidFill>
                    <a:srgbClr val="002060"/>
                  </a:solidFill>
                  <a:latin typeface="BIZ UDゴシック" panose="020B0400000000000000" pitchFamily="49" charset="-128"/>
                  <a:ea typeface="BIZ UDゴシック" panose="020B0400000000000000" pitchFamily="49" charset="-128"/>
                </a:rPr>
                <a:t>・</a:t>
              </a:r>
              <a:r>
                <a:rPr lang="en-US" altLang="ja-JP" b="1" spc="-150" dirty="0">
                  <a:solidFill>
                    <a:srgbClr val="002060"/>
                  </a:solidFill>
                  <a:latin typeface="BIZ UDPゴシック" panose="020B0400000000000000" pitchFamily="50" charset="-128"/>
                  <a:ea typeface="BIZ UDPゴシック" panose="020B0400000000000000" pitchFamily="50" charset="-128"/>
                </a:rPr>
                <a:t>a watch </a:t>
              </a:r>
              <a:r>
                <a:rPr lang="ja-JP" altLang="en-US" b="1" spc="-150" dirty="0">
                  <a:solidFill>
                    <a:srgbClr val="002060"/>
                  </a:solidFill>
                  <a:latin typeface="BIZ UDゴシック" panose="020B0400000000000000" pitchFamily="49" charset="-128"/>
                  <a:ea typeface="BIZ UDゴシック" panose="020B0400000000000000" pitchFamily="49" charset="-128"/>
                </a:rPr>
                <a:t>・</a:t>
              </a:r>
              <a:r>
                <a:rPr lang="en-US" altLang="ja-JP" sz="1400" b="1" spc="-150" dirty="0">
                  <a:solidFill>
                    <a:srgbClr val="002060"/>
                  </a:solidFill>
                  <a:latin typeface="BIZ UDPゴシック" panose="020B0400000000000000" pitchFamily="50" charset="-128"/>
                  <a:ea typeface="BIZ UDPゴシック" panose="020B0400000000000000" pitchFamily="50" charset="-128"/>
                </a:rPr>
                <a:t> Other permitted items</a:t>
              </a:r>
              <a:endParaRPr lang="en-US" altLang="ja-JP" b="1" spc="-150" dirty="0">
                <a:solidFill>
                  <a:srgbClr val="002060"/>
                </a:solidFill>
                <a:latin typeface="BIZ UDPゴシック" panose="020B0400000000000000" pitchFamily="50" charset="-128"/>
                <a:ea typeface="BIZ UDPゴシック" panose="020B0400000000000000" pitchFamily="50" charset="-128"/>
              </a:endParaRPr>
            </a:p>
            <a:p>
              <a:pPr algn="ctr">
                <a:lnSpc>
                  <a:spcPct val="150000"/>
                </a:lnSpc>
                <a:spcAft>
                  <a:spcPts val="1800"/>
                </a:spcAft>
              </a:pPr>
              <a:r>
                <a:rPr lang="ja-JP" altLang="en-US" sz="1200" dirty="0">
                  <a:solidFill>
                    <a:srgbClr val="002060"/>
                  </a:solidFill>
                  <a:latin typeface="BIZ UDPゴシック" panose="020B0400000000000000" pitchFamily="50" charset="-128"/>
                  <a:ea typeface="BIZ UDPゴシック" panose="020B0400000000000000" pitchFamily="50" charset="-128"/>
                </a:rPr>
                <a:t>＊</a:t>
              </a:r>
              <a:r>
                <a:rPr lang="en-US" altLang="ja-JP" sz="1200" dirty="0">
                  <a:solidFill>
                    <a:srgbClr val="002060"/>
                  </a:solidFill>
                  <a:latin typeface="BIZ UDPゴシック" panose="020B0400000000000000" pitchFamily="50" charset="-128"/>
                  <a:ea typeface="BIZ UDPゴシック" panose="020B0400000000000000" pitchFamily="50" charset="-128"/>
                </a:rPr>
                <a:t> You must bring a pen to the test and write your name in ink. </a:t>
              </a:r>
            </a:p>
          </p:txBody>
        </p:sp>
        <p:cxnSp>
          <p:nvCxnSpPr>
            <p:cNvPr id="20" name="直線コネクタ 19">
              <a:extLst>
                <a:ext uri="{FF2B5EF4-FFF2-40B4-BE49-F238E27FC236}">
                  <a16:creationId xmlns:a16="http://schemas.microsoft.com/office/drawing/2014/main" id="{B53706D7-DEE0-4415-BE14-ECEA3644E69B}"/>
                </a:ext>
              </a:extLst>
            </p:cNvPr>
            <p:cNvCxnSpPr>
              <a:cxnSpLocks/>
            </p:cNvCxnSpPr>
            <p:nvPr/>
          </p:nvCxnSpPr>
          <p:spPr>
            <a:xfrm>
              <a:off x="318051" y="935712"/>
              <a:ext cx="8507898" cy="0"/>
            </a:xfrm>
            <a:prstGeom prst="line">
              <a:avLst/>
            </a:prstGeom>
            <a:ln w="19050">
              <a:solidFill>
                <a:srgbClr val="00206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grpSp>
      <p:cxnSp>
        <p:nvCxnSpPr>
          <p:cNvPr id="29" name="直線コネクタ 28">
            <a:extLst>
              <a:ext uri="{FF2B5EF4-FFF2-40B4-BE49-F238E27FC236}">
                <a16:creationId xmlns:a16="http://schemas.microsoft.com/office/drawing/2014/main" id="{0E165237-8AC9-4130-A4AE-51042FCCA584}"/>
              </a:ext>
            </a:extLst>
          </p:cNvPr>
          <p:cNvCxnSpPr>
            <a:cxnSpLocks/>
          </p:cNvCxnSpPr>
          <p:nvPr/>
        </p:nvCxnSpPr>
        <p:spPr>
          <a:xfrm>
            <a:off x="0" y="1541834"/>
            <a:ext cx="9144000" cy="0"/>
          </a:xfrm>
          <a:prstGeom prst="line">
            <a:avLst/>
          </a:prstGeom>
          <a:ln w="85725" cmpd="dbl">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6893551"/>
      </p:ext>
    </p:extLst>
  </p:cSld>
  <p:clrMapOvr>
    <a:masterClrMapping/>
  </p:clrMapOvr>
  <mc:AlternateContent xmlns:mc="http://schemas.openxmlformats.org/markup-compatibility/2006">
    <mc:Choice xmlns:p14="http://schemas.microsoft.com/office/powerpoint/2010/main" Requires="p14">
      <p:transition p14:dur="10" advTm="60000"/>
    </mc:Choice>
    <mc:Fallback>
      <p:transition advTm="60000"/>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6137</TotalTime>
  <Words>659</Words>
  <Application>Microsoft Office PowerPoint</Application>
  <PresentationFormat>画面に合わせる (4:3)</PresentationFormat>
  <Paragraphs>47</Paragraphs>
  <Slides>3</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3</vt:i4>
      </vt:variant>
    </vt:vector>
  </HeadingPairs>
  <TitlesOfParts>
    <vt:vector size="16" baseType="lpstr">
      <vt:lpstr>BIZ UDPゴシック</vt:lpstr>
      <vt:lpstr>BIZ UDゴシック</vt:lpstr>
      <vt:lpstr>HGP創英角ｺﾞｼｯｸUB</vt:lpstr>
      <vt:lpstr>HGS創英角ｺﾞｼｯｸUB</vt:lpstr>
      <vt:lpstr>游ゴシック</vt:lpstr>
      <vt:lpstr>游ゴシック Light</vt:lpstr>
      <vt:lpstr>Arial</vt:lpstr>
      <vt:lpstr>Arial Black</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nakano07@apujm.apu.ac.jp</dc:creator>
  <cp:lastModifiedBy>nakano07@apujm.apu.ac.jp</cp:lastModifiedBy>
  <cp:revision>76</cp:revision>
  <dcterms:created xsi:type="dcterms:W3CDTF">2022-05-11T07:20:36Z</dcterms:created>
  <dcterms:modified xsi:type="dcterms:W3CDTF">2022-10-21T00:39:31Z</dcterms:modified>
</cp:coreProperties>
</file>